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10.jpg" ContentType="image/pn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Lst>
  <p:sldIdLst>
    <p:sldId id="256" r:id="rId2"/>
    <p:sldId id="257" r:id="rId3"/>
    <p:sldId id="281" r:id="rId4"/>
    <p:sldId id="284" r:id="rId5"/>
    <p:sldId id="258" r:id="rId6"/>
    <p:sldId id="294" r:id="rId7"/>
    <p:sldId id="272" r:id="rId8"/>
    <p:sldId id="276" r:id="rId9"/>
    <p:sldId id="274" r:id="rId10"/>
    <p:sldId id="290" r:id="rId11"/>
    <p:sldId id="291" r:id="rId12"/>
    <p:sldId id="273" r:id="rId13"/>
    <p:sldId id="280" r:id="rId14"/>
    <p:sldId id="259" r:id="rId15"/>
    <p:sldId id="260" r:id="rId16"/>
    <p:sldId id="283" r:id="rId17"/>
    <p:sldId id="298" r:id="rId18"/>
    <p:sldId id="277" r:id="rId19"/>
    <p:sldId id="297" r:id="rId20"/>
    <p:sldId id="296" r:id="rId21"/>
    <p:sldId id="278" r:id="rId22"/>
    <p:sldId id="282" r:id="rId23"/>
    <p:sldId id="295" r:id="rId24"/>
    <p:sldId id="267" r:id="rId25"/>
    <p:sldId id="286" r:id="rId26"/>
    <p:sldId id="269" r:id="rId27"/>
  </p:sldIdLst>
  <p:sldSz cx="18300700" cy="10299700"/>
  <p:notesSz cx="18300700" cy="10299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9" autoAdjust="0"/>
    <p:restoredTop sz="95033" autoAdjust="0"/>
  </p:normalViewPr>
  <p:slideViewPr>
    <p:cSldViewPr>
      <p:cViewPr varScale="1">
        <p:scale>
          <a:sx n="52" d="100"/>
          <a:sy n="52" d="100"/>
        </p:scale>
        <p:origin x="821"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0" y="10286997"/>
                </a:moveTo>
                <a:lnTo>
                  <a:pt x="18287999" y="10286997"/>
                </a:lnTo>
                <a:lnTo>
                  <a:pt x="18287999" y="0"/>
                </a:lnTo>
                <a:lnTo>
                  <a:pt x="0" y="0"/>
                </a:lnTo>
                <a:lnTo>
                  <a:pt x="0" y="10286997"/>
                </a:lnTo>
                <a:close/>
              </a:path>
            </a:pathLst>
          </a:custGeom>
          <a:solidFill>
            <a:srgbClr val="282938"/>
          </a:solidFill>
        </p:spPr>
        <p:txBody>
          <a:bodyPr wrap="square" lIns="0" tIns="0" rIns="0" bIns="0" rtlCol="0"/>
          <a:lstStyle/>
          <a:p>
            <a:endParaRPr/>
          </a:p>
        </p:txBody>
      </p:sp>
      <p:sp>
        <p:nvSpPr>
          <p:cNvPr id="17" name="bg object 17"/>
          <p:cNvSpPr/>
          <p:nvPr/>
        </p:nvSpPr>
        <p:spPr>
          <a:xfrm>
            <a:off x="11907024" y="0"/>
            <a:ext cx="2941955" cy="1929764"/>
          </a:xfrm>
          <a:custGeom>
            <a:avLst/>
            <a:gdLst/>
            <a:ahLst/>
            <a:cxnLst/>
            <a:rect l="l" t="t" r="r" b="b"/>
            <a:pathLst>
              <a:path w="2941955" h="1929764">
                <a:moveTo>
                  <a:pt x="2749660" y="0"/>
                </a:moveTo>
                <a:lnTo>
                  <a:pt x="729140" y="0"/>
                </a:lnTo>
                <a:lnTo>
                  <a:pt x="0" y="729118"/>
                </a:lnTo>
                <a:lnTo>
                  <a:pt x="1203058" y="1929688"/>
                </a:lnTo>
                <a:lnTo>
                  <a:pt x="2941382" y="191427"/>
                </a:lnTo>
                <a:lnTo>
                  <a:pt x="2749660" y="0"/>
                </a:lnTo>
                <a:close/>
              </a:path>
            </a:pathLst>
          </a:custGeom>
          <a:solidFill>
            <a:srgbClr val="484C68"/>
          </a:solidFill>
        </p:spPr>
        <p:txBody>
          <a:bodyPr wrap="square" lIns="0" tIns="0" rIns="0" bIns="0" rtlCol="0"/>
          <a:lstStyle/>
          <a:p>
            <a:endParaRPr/>
          </a:p>
        </p:txBody>
      </p:sp>
      <p:sp>
        <p:nvSpPr>
          <p:cNvPr id="18" name="bg object 18"/>
          <p:cNvSpPr/>
          <p:nvPr/>
        </p:nvSpPr>
        <p:spPr>
          <a:xfrm>
            <a:off x="11371783" y="0"/>
            <a:ext cx="1454785" cy="824230"/>
          </a:xfrm>
          <a:custGeom>
            <a:avLst/>
            <a:gdLst/>
            <a:ahLst/>
            <a:cxnLst/>
            <a:rect l="l" t="t" r="r" b="b"/>
            <a:pathLst>
              <a:path w="1454784" h="824230">
                <a:moveTo>
                  <a:pt x="1454454" y="0"/>
                </a:moveTo>
                <a:lnTo>
                  <a:pt x="191374" y="0"/>
                </a:lnTo>
                <a:lnTo>
                  <a:pt x="0" y="191375"/>
                </a:lnTo>
                <a:lnTo>
                  <a:pt x="630288" y="824165"/>
                </a:lnTo>
                <a:lnTo>
                  <a:pt x="1454454" y="0"/>
                </a:lnTo>
                <a:close/>
              </a:path>
            </a:pathLst>
          </a:custGeom>
          <a:solidFill>
            <a:srgbClr val="70B1DA"/>
          </a:solidFill>
        </p:spPr>
        <p:txBody>
          <a:bodyPr wrap="square" lIns="0" tIns="0" rIns="0" bIns="0" rtlCol="0"/>
          <a:lstStyle/>
          <a:p>
            <a:endParaRPr/>
          </a:p>
        </p:txBody>
      </p:sp>
      <p:sp>
        <p:nvSpPr>
          <p:cNvPr id="19" name="bg object 19"/>
          <p:cNvSpPr/>
          <p:nvPr/>
        </p:nvSpPr>
        <p:spPr>
          <a:xfrm>
            <a:off x="5334279" y="0"/>
            <a:ext cx="1412240" cy="1219200"/>
          </a:xfrm>
          <a:custGeom>
            <a:avLst/>
            <a:gdLst/>
            <a:ahLst/>
            <a:cxnLst/>
            <a:rect l="l" t="t" r="r" b="b"/>
            <a:pathLst>
              <a:path w="1412240" h="1219200">
                <a:moveTo>
                  <a:pt x="1412224" y="0"/>
                </a:moveTo>
                <a:lnTo>
                  <a:pt x="1025754" y="0"/>
                </a:lnTo>
                <a:lnTo>
                  <a:pt x="0" y="1026667"/>
                </a:lnTo>
                <a:lnTo>
                  <a:pt x="192227" y="1218907"/>
                </a:lnTo>
                <a:lnTo>
                  <a:pt x="1412224" y="0"/>
                </a:lnTo>
                <a:close/>
              </a:path>
            </a:pathLst>
          </a:custGeom>
          <a:solidFill>
            <a:srgbClr val="70B1DA"/>
          </a:solidFill>
        </p:spPr>
        <p:txBody>
          <a:bodyPr wrap="square" lIns="0" tIns="0" rIns="0" bIns="0" rtlCol="0"/>
          <a:lstStyle/>
          <a:p>
            <a:endParaRPr/>
          </a:p>
        </p:txBody>
      </p:sp>
      <p:sp>
        <p:nvSpPr>
          <p:cNvPr id="20" name="bg object 20"/>
          <p:cNvSpPr/>
          <p:nvPr/>
        </p:nvSpPr>
        <p:spPr>
          <a:xfrm>
            <a:off x="2881782" y="605561"/>
            <a:ext cx="3476625" cy="3476625"/>
          </a:xfrm>
          <a:custGeom>
            <a:avLst/>
            <a:gdLst/>
            <a:ahLst/>
            <a:cxnLst/>
            <a:rect l="l" t="t" r="r" b="b"/>
            <a:pathLst>
              <a:path w="3476625" h="3476625">
                <a:moveTo>
                  <a:pt x="1739557" y="0"/>
                </a:moveTo>
                <a:lnTo>
                  <a:pt x="0" y="1738312"/>
                </a:lnTo>
                <a:lnTo>
                  <a:pt x="1739557" y="3476625"/>
                </a:lnTo>
                <a:lnTo>
                  <a:pt x="3476612" y="1738312"/>
                </a:lnTo>
                <a:lnTo>
                  <a:pt x="1739557" y="0"/>
                </a:lnTo>
                <a:close/>
              </a:path>
            </a:pathLst>
          </a:custGeom>
          <a:solidFill>
            <a:srgbClr val="484C68"/>
          </a:solidFill>
        </p:spPr>
        <p:txBody>
          <a:bodyPr wrap="square" lIns="0" tIns="0" rIns="0" bIns="0" rtlCol="0"/>
          <a:lstStyle/>
          <a:p>
            <a:endParaRPr/>
          </a:p>
        </p:txBody>
      </p:sp>
      <p:sp>
        <p:nvSpPr>
          <p:cNvPr id="21" name="bg object 21"/>
          <p:cNvSpPr/>
          <p:nvPr/>
        </p:nvSpPr>
        <p:spPr>
          <a:xfrm>
            <a:off x="0" y="1010552"/>
            <a:ext cx="4470400" cy="6448425"/>
          </a:xfrm>
          <a:custGeom>
            <a:avLst/>
            <a:gdLst/>
            <a:ahLst/>
            <a:cxnLst/>
            <a:rect l="l" t="t" r="r" b="b"/>
            <a:pathLst>
              <a:path w="4470400" h="6448425">
                <a:moveTo>
                  <a:pt x="1247238" y="0"/>
                </a:moveTo>
                <a:lnTo>
                  <a:pt x="0" y="1247239"/>
                </a:lnTo>
                <a:lnTo>
                  <a:pt x="0" y="5202156"/>
                </a:lnTo>
                <a:lnTo>
                  <a:pt x="1247239" y="6448424"/>
                </a:lnTo>
                <a:lnTo>
                  <a:pt x="4470196" y="3225468"/>
                </a:lnTo>
                <a:lnTo>
                  <a:pt x="1247238" y="0"/>
                </a:lnTo>
                <a:close/>
              </a:path>
            </a:pathLst>
          </a:custGeom>
          <a:solidFill>
            <a:srgbClr val="70B1DA"/>
          </a:solidFill>
        </p:spPr>
        <p:txBody>
          <a:bodyPr wrap="square" lIns="0" tIns="0" rIns="0" bIns="0" rtlCol="0"/>
          <a:lstStyle/>
          <a:p>
            <a:endParaRPr/>
          </a:p>
        </p:txBody>
      </p:sp>
      <p:sp>
        <p:nvSpPr>
          <p:cNvPr id="22" name="bg object 22"/>
          <p:cNvSpPr/>
          <p:nvPr/>
        </p:nvSpPr>
        <p:spPr>
          <a:xfrm>
            <a:off x="13284327" y="0"/>
            <a:ext cx="5003800" cy="5329555"/>
          </a:xfrm>
          <a:custGeom>
            <a:avLst/>
            <a:gdLst/>
            <a:ahLst/>
            <a:cxnLst/>
            <a:rect l="l" t="t" r="r" b="b"/>
            <a:pathLst>
              <a:path w="5003800" h="5329555">
                <a:moveTo>
                  <a:pt x="4344879" y="0"/>
                </a:moveTo>
                <a:lnTo>
                  <a:pt x="2105120" y="0"/>
                </a:lnTo>
                <a:lnTo>
                  <a:pt x="0" y="2103512"/>
                </a:lnTo>
                <a:lnTo>
                  <a:pt x="3225419" y="5328982"/>
                </a:lnTo>
                <a:lnTo>
                  <a:pt x="5003722" y="3549320"/>
                </a:lnTo>
                <a:lnTo>
                  <a:pt x="5003722" y="658832"/>
                </a:lnTo>
                <a:lnTo>
                  <a:pt x="4344879" y="0"/>
                </a:lnTo>
                <a:close/>
              </a:path>
            </a:pathLst>
          </a:custGeom>
          <a:solidFill>
            <a:srgbClr val="484C68"/>
          </a:solidFill>
        </p:spPr>
        <p:txBody>
          <a:bodyPr wrap="square" lIns="0" tIns="0" rIns="0" bIns="0" rtlCol="0"/>
          <a:lstStyle/>
          <a:p>
            <a:endParaRPr/>
          </a:p>
        </p:txBody>
      </p:sp>
      <p:sp>
        <p:nvSpPr>
          <p:cNvPr id="23" name="bg object 23"/>
          <p:cNvSpPr/>
          <p:nvPr/>
        </p:nvSpPr>
        <p:spPr>
          <a:xfrm>
            <a:off x="566176" y="0"/>
            <a:ext cx="4335145" cy="2166620"/>
          </a:xfrm>
          <a:custGeom>
            <a:avLst/>
            <a:gdLst/>
            <a:ahLst/>
            <a:cxnLst/>
            <a:rect l="l" t="t" r="r" b="b"/>
            <a:pathLst>
              <a:path w="4335145" h="2166620">
                <a:moveTo>
                  <a:pt x="4334636" y="0"/>
                </a:moveTo>
                <a:lnTo>
                  <a:pt x="0" y="0"/>
                </a:lnTo>
                <a:lnTo>
                  <a:pt x="2167320" y="2166479"/>
                </a:lnTo>
                <a:lnTo>
                  <a:pt x="4334636" y="0"/>
                </a:lnTo>
                <a:close/>
              </a:path>
            </a:pathLst>
          </a:custGeom>
          <a:solidFill>
            <a:srgbClr val="484C68"/>
          </a:solidFill>
        </p:spPr>
        <p:txBody>
          <a:bodyPr wrap="square" lIns="0" tIns="0" rIns="0" bIns="0" rtlCol="0"/>
          <a:lstStyle/>
          <a:p>
            <a:endParaRPr/>
          </a:p>
        </p:txBody>
      </p:sp>
      <p:sp>
        <p:nvSpPr>
          <p:cNvPr id="2" name="Holder 2"/>
          <p:cNvSpPr>
            <a:spLocks noGrp="1"/>
          </p:cNvSpPr>
          <p:nvPr>
            <p:ph type="ctrTitle"/>
          </p:nvPr>
        </p:nvSpPr>
        <p:spPr>
          <a:xfrm>
            <a:off x="4559300" y="1843710"/>
            <a:ext cx="9182100" cy="429704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bg1"/>
                </a:solidFill>
                <a:latin typeface="Cambria"/>
                <a:cs typeface="Cambri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bg1"/>
                </a:solidFill>
                <a:latin typeface="Cambria"/>
                <a:cs typeface="Cambri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bg1"/>
                </a:solidFill>
                <a:latin typeface="Cambria"/>
                <a:cs typeface="Cambr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0" y="10286997"/>
                </a:moveTo>
                <a:lnTo>
                  <a:pt x="18287999" y="10286997"/>
                </a:lnTo>
                <a:lnTo>
                  <a:pt x="18287999" y="0"/>
                </a:lnTo>
                <a:lnTo>
                  <a:pt x="0" y="0"/>
                </a:lnTo>
                <a:lnTo>
                  <a:pt x="0" y="10286997"/>
                </a:lnTo>
                <a:close/>
              </a:path>
            </a:pathLst>
          </a:custGeom>
          <a:solidFill>
            <a:srgbClr val="282938"/>
          </a:solidFill>
        </p:spPr>
        <p:txBody>
          <a:bodyPr wrap="square" lIns="0" tIns="0" rIns="0" bIns="0" rtlCol="0"/>
          <a:lstStyle/>
          <a:p>
            <a:endParaRPr/>
          </a:p>
        </p:txBody>
      </p:sp>
      <p:sp>
        <p:nvSpPr>
          <p:cNvPr id="2" name="Holder 2"/>
          <p:cNvSpPr>
            <a:spLocks noGrp="1"/>
          </p:cNvSpPr>
          <p:nvPr>
            <p:ph type="title"/>
          </p:nvPr>
        </p:nvSpPr>
        <p:spPr>
          <a:xfrm>
            <a:off x="385813" y="1715072"/>
            <a:ext cx="17529073" cy="1261745"/>
          </a:xfrm>
          <a:prstGeom prst="rect">
            <a:avLst/>
          </a:prstGeom>
        </p:spPr>
        <p:txBody>
          <a:bodyPr wrap="square" lIns="0" tIns="0" rIns="0" bIns="0">
            <a:spAutoFit/>
          </a:bodyPr>
          <a:lstStyle>
            <a:lvl1pPr>
              <a:defRPr sz="4400" b="0" i="0">
                <a:solidFill>
                  <a:schemeClr val="bg1"/>
                </a:solidFill>
                <a:latin typeface="Cambria"/>
                <a:cs typeface="Cambria"/>
              </a:defRPr>
            </a:lvl1pPr>
          </a:lstStyle>
          <a:p>
            <a:endParaRPr/>
          </a:p>
        </p:txBody>
      </p:sp>
      <p:sp>
        <p:nvSpPr>
          <p:cNvPr id="3" name="Holder 3"/>
          <p:cNvSpPr>
            <a:spLocks noGrp="1"/>
          </p:cNvSpPr>
          <p:nvPr>
            <p:ph type="body" idx="1"/>
          </p:nvPr>
        </p:nvSpPr>
        <p:spPr>
          <a:xfrm>
            <a:off x="915035" y="2368931"/>
            <a:ext cx="16470630"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5/3/2024</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w3schools.com/html/default.asp" TargetMode="External"/><Relationship Id="rId2" Type="http://schemas.openxmlformats.org/officeDocument/2006/relationships/hyperlink" Target="https://doi.org/10.1016/j.procs.2020.03.049" TargetMode="External"/><Relationship Id="rId1" Type="http://schemas.openxmlformats.org/officeDocument/2006/relationships/slideLayout" Target="../slideLayouts/slideLayout2.xml"/><Relationship Id="rId5" Type="http://schemas.openxmlformats.org/officeDocument/2006/relationships/hyperlink" Target="https://www.w3schools.com/js/default.asp" TargetMode="External"/><Relationship Id="rId4" Type="http://schemas.openxmlformats.org/officeDocument/2006/relationships/hyperlink" Target="https://www.w3schools.com/cs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855061" y="5907506"/>
            <a:ext cx="2433320" cy="3476625"/>
          </a:xfrm>
          <a:custGeom>
            <a:avLst/>
            <a:gdLst/>
            <a:ahLst/>
            <a:cxnLst/>
            <a:rect l="l" t="t" r="r" b="b"/>
            <a:pathLst>
              <a:path w="2433319" h="3476625">
                <a:moveTo>
                  <a:pt x="1738249" y="0"/>
                </a:moveTo>
                <a:lnTo>
                  <a:pt x="0" y="1738312"/>
                </a:lnTo>
                <a:lnTo>
                  <a:pt x="1738249" y="3476621"/>
                </a:lnTo>
                <a:lnTo>
                  <a:pt x="2433001" y="2781896"/>
                </a:lnTo>
                <a:lnTo>
                  <a:pt x="2433001" y="694726"/>
                </a:lnTo>
                <a:lnTo>
                  <a:pt x="1738249" y="0"/>
                </a:lnTo>
                <a:close/>
              </a:path>
            </a:pathLst>
          </a:custGeom>
          <a:solidFill>
            <a:srgbClr val="484C68"/>
          </a:solidFill>
        </p:spPr>
        <p:txBody>
          <a:bodyPr wrap="square" lIns="0" tIns="0" rIns="0" bIns="0" rtlCol="0"/>
          <a:lstStyle/>
          <a:p>
            <a:endParaRPr dirty="0"/>
          </a:p>
        </p:txBody>
      </p:sp>
      <p:grpSp>
        <p:nvGrpSpPr>
          <p:cNvPr id="3" name="object 3"/>
          <p:cNvGrpSpPr/>
          <p:nvPr/>
        </p:nvGrpSpPr>
        <p:grpSpPr>
          <a:xfrm>
            <a:off x="8132495" y="8057502"/>
            <a:ext cx="3476625" cy="2230120"/>
            <a:chOff x="8132495" y="8057502"/>
            <a:chExt cx="3476625" cy="2230120"/>
          </a:xfrm>
        </p:grpSpPr>
        <p:sp>
          <p:nvSpPr>
            <p:cNvPr id="4" name="object 4"/>
            <p:cNvSpPr/>
            <p:nvPr/>
          </p:nvSpPr>
          <p:spPr>
            <a:xfrm>
              <a:off x="8716815" y="8595246"/>
              <a:ext cx="2892425" cy="1692275"/>
            </a:xfrm>
            <a:custGeom>
              <a:avLst/>
              <a:gdLst/>
              <a:ahLst/>
              <a:cxnLst/>
              <a:rect l="l" t="t" r="r" b="b"/>
              <a:pathLst>
                <a:path w="2892425" h="1692275">
                  <a:moveTo>
                    <a:pt x="1691749" y="0"/>
                  </a:moveTo>
                  <a:lnTo>
                    <a:pt x="0" y="1691752"/>
                  </a:lnTo>
                  <a:lnTo>
                    <a:pt x="2401118" y="1691752"/>
                  </a:lnTo>
                  <a:lnTo>
                    <a:pt x="2892304" y="1200564"/>
                  </a:lnTo>
                  <a:lnTo>
                    <a:pt x="1691749" y="0"/>
                  </a:lnTo>
                  <a:close/>
                </a:path>
              </a:pathLst>
            </a:custGeom>
            <a:solidFill>
              <a:srgbClr val="484C68"/>
            </a:solidFill>
          </p:spPr>
          <p:txBody>
            <a:bodyPr wrap="square" lIns="0" tIns="0" rIns="0" bIns="0" rtlCol="0"/>
            <a:lstStyle/>
            <a:p>
              <a:endParaRPr dirty="0"/>
            </a:p>
          </p:txBody>
        </p:sp>
        <p:sp>
          <p:nvSpPr>
            <p:cNvPr id="5" name="object 5"/>
            <p:cNvSpPr/>
            <p:nvPr/>
          </p:nvSpPr>
          <p:spPr>
            <a:xfrm>
              <a:off x="8132495" y="8057502"/>
              <a:ext cx="2371725" cy="2230120"/>
            </a:xfrm>
            <a:custGeom>
              <a:avLst/>
              <a:gdLst/>
              <a:ahLst/>
              <a:cxnLst/>
              <a:rect l="l" t="t" r="r" b="b"/>
              <a:pathLst>
                <a:path w="2371725" h="2230120">
                  <a:moveTo>
                    <a:pt x="1738312" y="0"/>
                  </a:moveTo>
                  <a:lnTo>
                    <a:pt x="0" y="1740808"/>
                  </a:lnTo>
                  <a:lnTo>
                    <a:pt x="490630" y="2229495"/>
                  </a:lnTo>
                  <a:lnTo>
                    <a:pt x="774412" y="2229495"/>
                  </a:lnTo>
                  <a:lnTo>
                    <a:pt x="2371115" y="632790"/>
                  </a:lnTo>
                  <a:lnTo>
                    <a:pt x="1738312" y="0"/>
                  </a:lnTo>
                  <a:close/>
                </a:path>
              </a:pathLst>
            </a:custGeom>
            <a:solidFill>
              <a:srgbClr val="70B1DA"/>
            </a:solidFill>
          </p:spPr>
          <p:txBody>
            <a:bodyPr wrap="square" lIns="0" tIns="0" rIns="0" bIns="0" rtlCol="0"/>
            <a:lstStyle/>
            <a:p>
              <a:endParaRPr dirty="0"/>
            </a:p>
          </p:txBody>
        </p:sp>
      </p:grpSp>
      <p:sp>
        <p:nvSpPr>
          <p:cNvPr id="6" name="object 6"/>
          <p:cNvSpPr/>
          <p:nvPr/>
        </p:nvSpPr>
        <p:spPr>
          <a:xfrm>
            <a:off x="11900028" y="6899998"/>
            <a:ext cx="5772150" cy="3387090"/>
          </a:xfrm>
          <a:custGeom>
            <a:avLst/>
            <a:gdLst/>
            <a:ahLst/>
            <a:cxnLst/>
            <a:rect l="l" t="t" r="r" b="b"/>
            <a:pathLst>
              <a:path w="5772150" h="3387090">
                <a:moveTo>
                  <a:pt x="2887343" y="0"/>
                </a:moveTo>
                <a:lnTo>
                  <a:pt x="0" y="2886046"/>
                </a:lnTo>
                <a:lnTo>
                  <a:pt x="501123" y="3386999"/>
                </a:lnTo>
                <a:lnTo>
                  <a:pt x="5271443" y="3386999"/>
                </a:lnTo>
                <a:lnTo>
                  <a:pt x="5772121" y="2886100"/>
                </a:lnTo>
                <a:lnTo>
                  <a:pt x="2887343" y="0"/>
                </a:lnTo>
                <a:close/>
              </a:path>
            </a:pathLst>
          </a:custGeom>
          <a:solidFill>
            <a:srgbClr val="70B1DA"/>
          </a:solidFill>
        </p:spPr>
        <p:txBody>
          <a:bodyPr wrap="square" lIns="0" tIns="0" rIns="0" bIns="0" rtlCol="0"/>
          <a:lstStyle/>
          <a:p>
            <a:endParaRPr dirty="0"/>
          </a:p>
        </p:txBody>
      </p:sp>
      <p:sp>
        <p:nvSpPr>
          <p:cNvPr id="7" name="object 7"/>
          <p:cNvSpPr/>
          <p:nvPr/>
        </p:nvSpPr>
        <p:spPr>
          <a:xfrm>
            <a:off x="0" y="0"/>
            <a:ext cx="2344420" cy="2506345"/>
          </a:xfrm>
          <a:custGeom>
            <a:avLst/>
            <a:gdLst/>
            <a:ahLst/>
            <a:cxnLst/>
            <a:rect l="l" t="t" r="r" b="b"/>
            <a:pathLst>
              <a:path w="2344420" h="2506345">
                <a:moveTo>
                  <a:pt x="1909361" y="0"/>
                </a:moveTo>
                <a:lnTo>
                  <a:pt x="0" y="0"/>
                </a:lnTo>
                <a:lnTo>
                  <a:pt x="0" y="2234838"/>
                </a:lnTo>
                <a:lnTo>
                  <a:pt x="271011" y="2506014"/>
                </a:lnTo>
                <a:lnTo>
                  <a:pt x="2343949" y="434326"/>
                </a:lnTo>
                <a:lnTo>
                  <a:pt x="1909361" y="0"/>
                </a:lnTo>
                <a:close/>
              </a:path>
            </a:pathLst>
          </a:custGeom>
          <a:solidFill>
            <a:srgbClr val="70B1DA"/>
          </a:solidFill>
        </p:spPr>
        <p:txBody>
          <a:bodyPr wrap="square" lIns="0" tIns="0" rIns="0" bIns="0" rtlCol="0"/>
          <a:lstStyle/>
          <a:p>
            <a:endParaRPr dirty="0"/>
          </a:p>
        </p:txBody>
      </p:sp>
      <p:sp>
        <p:nvSpPr>
          <p:cNvPr id="8" name="object 8"/>
          <p:cNvSpPr txBox="1"/>
          <p:nvPr/>
        </p:nvSpPr>
        <p:spPr>
          <a:xfrm>
            <a:off x="473551" y="2627477"/>
            <a:ext cx="8310245" cy="2803332"/>
          </a:xfrm>
          <a:prstGeom prst="rect">
            <a:avLst/>
          </a:prstGeom>
        </p:spPr>
        <p:txBody>
          <a:bodyPr vert="horz" wrap="square" lIns="0" tIns="185420" rIns="0" bIns="0" rtlCol="0">
            <a:spAutoFit/>
          </a:bodyPr>
          <a:lstStyle/>
          <a:p>
            <a:pPr marL="12700" marR="5080">
              <a:lnSpc>
                <a:spcPts val="6830"/>
              </a:lnSpc>
              <a:spcBef>
                <a:spcPts val="1460"/>
              </a:spcBef>
            </a:pPr>
            <a:r>
              <a:rPr lang="en-US" sz="6800" spc="75" dirty="0">
                <a:solidFill>
                  <a:srgbClr val="FFFFFF"/>
                </a:solidFill>
                <a:latin typeface="Segoe UI Semibold" panose="020B0702040204020203" pitchFamily="34" charset="0"/>
                <a:cs typeface="Segoe UI Semibold" panose="020B0702040204020203" pitchFamily="34" charset="0"/>
              </a:rPr>
              <a:t>STOCK VISUALIZATION AND FORECASTING</a:t>
            </a:r>
            <a:endParaRPr lang="en-US" sz="6800" dirty="0">
              <a:latin typeface="Segoe UI Semibold" panose="020B0702040204020203" pitchFamily="34" charset="0"/>
              <a:cs typeface="Segoe UI Semibold" panose="020B0702040204020203" pitchFamily="34" charset="0"/>
            </a:endParaRPr>
          </a:p>
        </p:txBody>
      </p:sp>
      <p:grpSp>
        <p:nvGrpSpPr>
          <p:cNvPr id="9" name="object 9"/>
          <p:cNvGrpSpPr/>
          <p:nvPr/>
        </p:nvGrpSpPr>
        <p:grpSpPr>
          <a:xfrm>
            <a:off x="9144508" y="0"/>
            <a:ext cx="9144000" cy="9381490"/>
            <a:chOff x="9144508" y="0"/>
            <a:chExt cx="9144000" cy="9381490"/>
          </a:xfrm>
        </p:grpSpPr>
        <p:pic>
          <p:nvPicPr>
            <p:cNvPr id="10" name="object 10"/>
            <p:cNvPicPr/>
            <p:nvPr/>
          </p:nvPicPr>
          <p:blipFill>
            <a:blip r:embed="rId2" cstate="print"/>
            <a:stretch>
              <a:fillRect/>
            </a:stretch>
          </p:blipFill>
          <p:spPr>
            <a:xfrm>
              <a:off x="9144508" y="4056557"/>
              <a:ext cx="5324348" cy="5324398"/>
            </a:xfrm>
            <a:prstGeom prst="rect">
              <a:avLst/>
            </a:prstGeom>
          </p:spPr>
        </p:pic>
        <p:pic>
          <p:nvPicPr>
            <p:cNvPr id="11" name="object 11"/>
            <p:cNvPicPr/>
            <p:nvPr/>
          </p:nvPicPr>
          <p:blipFill>
            <a:blip r:embed="rId3" cstate="print"/>
            <a:stretch>
              <a:fillRect/>
            </a:stretch>
          </p:blipFill>
          <p:spPr>
            <a:xfrm>
              <a:off x="11809717" y="0"/>
              <a:ext cx="6478282" cy="7407414"/>
            </a:xfrm>
            <a:prstGeom prst="rect">
              <a:avLst/>
            </a:prstGeom>
          </p:spPr>
        </p:pic>
      </p:grpSp>
      <p:sp>
        <p:nvSpPr>
          <p:cNvPr id="12" name="TextBox 11">
            <a:extLst>
              <a:ext uri="{FF2B5EF4-FFF2-40B4-BE49-F238E27FC236}">
                <a16:creationId xmlns:a16="http://schemas.microsoft.com/office/drawing/2014/main" id="{6FA45F67-4E02-9EF9-D1A2-CC02C47C52C4}"/>
              </a:ext>
            </a:extLst>
          </p:cNvPr>
          <p:cNvSpPr txBox="1"/>
          <p:nvPr/>
        </p:nvSpPr>
        <p:spPr>
          <a:xfrm>
            <a:off x="562614" y="7305265"/>
            <a:ext cx="4851814" cy="1323439"/>
          </a:xfrm>
          <a:prstGeom prst="rect">
            <a:avLst/>
          </a:prstGeom>
          <a:noFill/>
        </p:spPr>
        <p:txBody>
          <a:bodyPr wrap="square" rtlCol="0">
            <a:spAutoFit/>
          </a:bodyPr>
          <a:lstStyle/>
          <a:p>
            <a:r>
              <a:rPr lang="en-US" sz="2000" dirty="0">
                <a:solidFill>
                  <a:schemeClr val="bg1"/>
                </a:solidFill>
                <a:latin typeface="Aptos" panose="020B0004020202020204" pitchFamily="34" charset="0"/>
              </a:rPr>
              <a:t>Team Members:</a:t>
            </a:r>
          </a:p>
          <a:p>
            <a:r>
              <a:rPr lang="en-US" sz="2000" dirty="0">
                <a:solidFill>
                  <a:schemeClr val="bg1"/>
                </a:solidFill>
                <a:latin typeface="Aptos" panose="020B0004020202020204" pitchFamily="34" charset="0"/>
              </a:rPr>
              <a:t>V S </a:t>
            </a:r>
            <a:r>
              <a:rPr lang="en-US" sz="2000" dirty="0" err="1">
                <a:solidFill>
                  <a:schemeClr val="bg1"/>
                </a:solidFill>
                <a:latin typeface="Aptos" panose="020B0004020202020204" pitchFamily="34" charset="0"/>
              </a:rPr>
              <a:t>S</a:t>
            </a:r>
            <a:r>
              <a:rPr lang="en-US" sz="2000" dirty="0">
                <a:solidFill>
                  <a:schemeClr val="bg1"/>
                </a:solidFill>
                <a:latin typeface="Aptos" panose="020B0004020202020204" pitchFamily="34" charset="0"/>
              </a:rPr>
              <a:t> VEERENDRA KUMAR</a:t>
            </a:r>
          </a:p>
          <a:p>
            <a:r>
              <a:rPr lang="en-US" sz="2000" dirty="0">
                <a:solidFill>
                  <a:schemeClr val="bg1"/>
                </a:solidFill>
                <a:latin typeface="Aptos" panose="020B0004020202020204" pitchFamily="34" charset="0"/>
              </a:rPr>
              <a:t>D S KARTHIKEYA MADHAVAN</a:t>
            </a:r>
          </a:p>
          <a:p>
            <a:r>
              <a:rPr lang="en-US" sz="2000" dirty="0">
                <a:solidFill>
                  <a:schemeClr val="bg1"/>
                </a:solidFill>
                <a:latin typeface="Aptos" panose="020B0004020202020204" pitchFamily="34" charset="0"/>
              </a:rPr>
              <a:t>D ISSAC</a:t>
            </a:r>
            <a:endParaRPr lang="en-IN" sz="2000" dirty="0">
              <a:solidFill>
                <a:schemeClr val="bg1"/>
              </a:solidFill>
              <a:latin typeface="Aptos" panose="020B0004020202020204" pitchFamily="34" charset="0"/>
            </a:endParaRPr>
          </a:p>
        </p:txBody>
      </p:sp>
      <p:sp>
        <p:nvSpPr>
          <p:cNvPr id="13" name="TextBox 12">
            <a:extLst>
              <a:ext uri="{FF2B5EF4-FFF2-40B4-BE49-F238E27FC236}">
                <a16:creationId xmlns:a16="http://schemas.microsoft.com/office/drawing/2014/main" id="{2957FB0B-889A-43BB-3D77-C234AAE41249}"/>
              </a:ext>
            </a:extLst>
          </p:cNvPr>
          <p:cNvSpPr txBox="1"/>
          <p:nvPr/>
        </p:nvSpPr>
        <p:spPr>
          <a:xfrm>
            <a:off x="5815203" y="8615507"/>
            <a:ext cx="3886200" cy="830997"/>
          </a:xfrm>
          <a:prstGeom prst="rect">
            <a:avLst/>
          </a:prstGeom>
          <a:noFill/>
        </p:spPr>
        <p:txBody>
          <a:bodyPr wrap="square" rtlCol="0">
            <a:spAutoFit/>
          </a:bodyPr>
          <a:lstStyle/>
          <a:p>
            <a:r>
              <a:rPr lang="en-US" sz="2400" dirty="0">
                <a:solidFill>
                  <a:schemeClr val="bg1"/>
                </a:solidFill>
                <a:latin typeface="Aptos" panose="020B0004020202020204" pitchFamily="34" charset="0"/>
              </a:rPr>
              <a:t>Mentor:</a:t>
            </a:r>
          </a:p>
          <a:p>
            <a:r>
              <a:rPr lang="en-US" sz="2400" dirty="0">
                <a:solidFill>
                  <a:schemeClr val="bg1"/>
                </a:solidFill>
                <a:latin typeface="Aptos" panose="020B0004020202020204" pitchFamily="34" charset="0"/>
              </a:rPr>
              <a:t>Mr. DASARI PRASAD</a:t>
            </a:r>
            <a:endParaRPr lang="en-IN" sz="2400" dirty="0">
              <a:solidFill>
                <a:schemeClr val="bg1"/>
              </a:solidFill>
              <a:latin typeface="Aptos" panose="020B00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CEAEEB-0CD8-988A-CA41-9DDC9E5D06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149" y="881380"/>
            <a:ext cx="8382001" cy="8001000"/>
          </a:xfrm>
          <a:prstGeom prst="rect">
            <a:avLst/>
          </a:prstGeom>
        </p:spPr>
      </p:pic>
      <p:pic>
        <p:nvPicPr>
          <p:cNvPr id="9" name="Picture 8">
            <a:extLst>
              <a:ext uri="{FF2B5EF4-FFF2-40B4-BE49-F238E27FC236}">
                <a16:creationId xmlns:a16="http://schemas.microsoft.com/office/drawing/2014/main" id="{265C1B1C-E90B-65F6-6149-DE19CD50F9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7950" y="882650"/>
            <a:ext cx="8835390" cy="8001000"/>
          </a:xfrm>
          <a:prstGeom prst="rect">
            <a:avLst/>
          </a:prstGeom>
        </p:spPr>
      </p:pic>
    </p:spTree>
    <p:extLst>
      <p:ext uri="{BB962C8B-B14F-4D97-AF65-F5344CB8AC3E}">
        <p14:creationId xmlns:p14="http://schemas.microsoft.com/office/powerpoint/2010/main" val="1388162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CE8AC9-0576-34D1-029D-BAF1A63176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8350" y="996950"/>
            <a:ext cx="8839200" cy="8305800"/>
          </a:xfrm>
          <a:prstGeom prst="rect">
            <a:avLst/>
          </a:prstGeom>
        </p:spPr>
      </p:pic>
    </p:spTree>
    <p:extLst>
      <p:ext uri="{BB962C8B-B14F-4D97-AF65-F5344CB8AC3E}">
        <p14:creationId xmlns:p14="http://schemas.microsoft.com/office/powerpoint/2010/main" val="3635749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640783" y="0"/>
            <a:ext cx="5647690" cy="5734685"/>
            <a:chOff x="12640783" y="0"/>
            <a:chExt cx="5647690" cy="5734685"/>
          </a:xfrm>
        </p:grpSpPr>
        <p:sp>
          <p:nvSpPr>
            <p:cNvPr id="3" name="object 3"/>
            <p:cNvSpPr/>
            <p:nvPr/>
          </p:nvSpPr>
          <p:spPr>
            <a:xfrm>
              <a:off x="16373094" y="2795257"/>
              <a:ext cx="1915160" cy="2939415"/>
            </a:xfrm>
            <a:custGeom>
              <a:avLst/>
              <a:gdLst/>
              <a:ahLst/>
              <a:cxnLst/>
              <a:rect l="l" t="t" r="r" b="b"/>
              <a:pathLst>
                <a:path w="1915159" h="2939415">
                  <a:moveTo>
                    <a:pt x="1739646" y="0"/>
                  </a:moveTo>
                  <a:lnTo>
                    <a:pt x="0" y="1738312"/>
                  </a:lnTo>
                  <a:lnTo>
                    <a:pt x="1201420" y="2938868"/>
                  </a:lnTo>
                  <a:lnTo>
                    <a:pt x="1914942" y="2225893"/>
                  </a:lnTo>
                  <a:lnTo>
                    <a:pt x="1914942" y="175170"/>
                  </a:lnTo>
                  <a:lnTo>
                    <a:pt x="1739646" y="0"/>
                  </a:lnTo>
                  <a:close/>
                </a:path>
              </a:pathLst>
            </a:custGeom>
            <a:solidFill>
              <a:srgbClr val="484C68"/>
            </a:solidFill>
          </p:spPr>
          <p:txBody>
            <a:bodyPr wrap="square" lIns="0" tIns="0" rIns="0" bIns="0" rtlCol="0"/>
            <a:lstStyle/>
            <a:p>
              <a:endParaRPr/>
            </a:p>
          </p:txBody>
        </p:sp>
        <p:sp>
          <p:nvSpPr>
            <p:cNvPr id="4" name="object 4"/>
            <p:cNvSpPr/>
            <p:nvPr/>
          </p:nvSpPr>
          <p:spPr>
            <a:xfrm>
              <a:off x="12640780" y="12"/>
              <a:ext cx="5647690" cy="4629150"/>
            </a:xfrm>
            <a:custGeom>
              <a:avLst/>
              <a:gdLst/>
              <a:ahLst/>
              <a:cxnLst/>
              <a:rect l="l" t="t" r="r" b="b"/>
              <a:pathLst>
                <a:path w="5647690" h="4629150">
                  <a:moveTo>
                    <a:pt x="5567083" y="2890278"/>
                  </a:moveTo>
                  <a:lnTo>
                    <a:pt x="4936274" y="2257488"/>
                  </a:lnTo>
                  <a:lnTo>
                    <a:pt x="3196755" y="3995801"/>
                  </a:lnTo>
                  <a:lnTo>
                    <a:pt x="3827437" y="4628591"/>
                  </a:lnTo>
                  <a:lnTo>
                    <a:pt x="5567083" y="2890278"/>
                  </a:lnTo>
                  <a:close/>
                </a:path>
                <a:path w="5647690" h="4629150">
                  <a:moveTo>
                    <a:pt x="5647207" y="0"/>
                  </a:moveTo>
                  <a:lnTo>
                    <a:pt x="0" y="0"/>
                  </a:lnTo>
                  <a:lnTo>
                    <a:pt x="3075978" y="3075914"/>
                  </a:lnTo>
                  <a:lnTo>
                    <a:pt x="5647207" y="504634"/>
                  </a:lnTo>
                  <a:lnTo>
                    <a:pt x="5647207" y="0"/>
                  </a:lnTo>
                  <a:close/>
                </a:path>
              </a:pathLst>
            </a:custGeom>
            <a:solidFill>
              <a:srgbClr val="70B1DA"/>
            </a:solidFill>
          </p:spPr>
          <p:txBody>
            <a:bodyPr wrap="square" lIns="0" tIns="0" rIns="0" bIns="0" rtlCol="0"/>
            <a:lstStyle/>
            <a:p>
              <a:endParaRPr/>
            </a:p>
          </p:txBody>
        </p:sp>
      </p:grpSp>
      <p:sp>
        <p:nvSpPr>
          <p:cNvPr id="5" name="object 5"/>
          <p:cNvSpPr/>
          <p:nvPr/>
        </p:nvSpPr>
        <p:spPr>
          <a:xfrm>
            <a:off x="15062454" y="6675004"/>
            <a:ext cx="3225800" cy="3612515"/>
          </a:xfrm>
          <a:custGeom>
            <a:avLst/>
            <a:gdLst/>
            <a:ahLst/>
            <a:cxnLst/>
            <a:rect l="l" t="t" r="r" b="b"/>
            <a:pathLst>
              <a:path w="3225800" h="3612515">
                <a:moveTo>
                  <a:pt x="3224287" y="0"/>
                </a:moveTo>
                <a:lnTo>
                  <a:pt x="0" y="3225457"/>
                </a:lnTo>
                <a:lnTo>
                  <a:pt x="386694" y="3611994"/>
                </a:lnTo>
                <a:lnTo>
                  <a:pt x="3225506" y="3611994"/>
                </a:lnTo>
                <a:lnTo>
                  <a:pt x="3225506" y="1219"/>
                </a:lnTo>
                <a:lnTo>
                  <a:pt x="3224287" y="0"/>
                </a:lnTo>
                <a:close/>
              </a:path>
            </a:pathLst>
          </a:custGeom>
          <a:solidFill>
            <a:srgbClr val="70B1DA"/>
          </a:solidFill>
        </p:spPr>
        <p:txBody>
          <a:bodyPr wrap="square" lIns="0" tIns="0" rIns="0" bIns="0" rtlCol="0"/>
          <a:lstStyle/>
          <a:p>
            <a:endParaRPr/>
          </a:p>
        </p:txBody>
      </p:sp>
      <p:sp>
        <p:nvSpPr>
          <p:cNvPr id="6" name="object 6"/>
          <p:cNvSpPr/>
          <p:nvPr/>
        </p:nvSpPr>
        <p:spPr>
          <a:xfrm>
            <a:off x="15857473" y="815687"/>
            <a:ext cx="2430780" cy="2623185"/>
          </a:xfrm>
          <a:custGeom>
            <a:avLst/>
            <a:gdLst/>
            <a:ahLst/>
            <a:cxnLst/>
            <a:rect l="l" t="t" r="r" b="b"/>
            <a:pathLst>
              <a:path w="2430780" h="2623185">
                <a:moveTo>
                  <a:pt x="2430499" y="0"/>
                </a:moveTo>
                <a:lnTo>
                  <a:pt x="0" y="2430433"/>
                </a:lnTo>
                <a:lnTo>
                  <a:pt x="194818" y="2622660"/>
                </a:lnTo>
                <a:lnTo>
                  <a:pt x="2430499" y="386907"/>
                </a:lnTo>
                <a:lnTo>
                  <a:pt x="2430499" y="0"/>
                </a:lnTo>
                <a:close/>
              </a:path>
            </a:pathLst>
          </a:custGeom>
          <a:solidFill>
            <a:srgbClr val="70B1DA"/>
          </a:solidFill>
        </p:spPr>
        <p:txBody>
          <a:bodyPr wrap="square" lIns="0" tIns="0" rIns="0" bIns="0" rtlCol="0"/>
          <a:lstStyle/>
          <a:p>
            <a:endParaRPr/>
          </a:p>
        </p:txBody>
      </p:sp>
      <p:sp>
        <p:nvSpPr>
          <p:cNvPr id="7" name="object 7"/>
          <p:cNvSpPr txBox="1">
            <a:spLocks noGrp="1"/>
          </p:cNvSpPr>
          <p:nvPr>
            <p:ph type="title"/>
          </p:nvPr>
        </p:nvSpPr>
        <p:spPr>
          <a:xfrm>
            <a:off x="6721284" y="1728195"/>
            <a:ext cx="2930525" cy="684162"/>
          </a:xfrm>
          <a:prstGeom prst="rect">
            <a:avLst/>
          </a:prstGeom>
        </p:spPr>
        <p:txBody>
          <a:bodyPr vert="horz" wrap="square" lIns="0" tIns="15875" rIns="0" bIns="0" rtlCol="0">
            <a:spAutoFit/>
          </a:bodyPr>
          <a:lstStyle/>
          <a:p>
            <a:pPr marR="5080" algn="r">
              <a:lnSpc>
                <a:spcPts val="4850"/>
              </a:lnSpc>
              <a:spcBef>
                <a:spcPts val="125"/>
              </a:spcBef>
            </a:pPr>
            <a:r>
              <a:rPr lang="en-IN" sz="6750" spc="130" dirty="0"/>
              <a:t>Dataset</a:t>
            </a:r>
            <a:endParaRPr sz="6750" spc="130" dirty="0"/>
          </a:p>
        </p:txBody>
      </p:sp>
      <p:sp>
        <p:nvSpPr>
          <p:cNvPr id="8" name="object 8"/>
          <p:cNvSpPr txBox="1"/>
          <p:nvPr/>
        </p:nvSpPr>
        <p:spPr>
          <a:xfrm>
            <a:off x="3292558" y="3006361"/>
            <a:ext cx="12822725" cy="5949064"/>
          </a:xfrm>
          <a:prstGeom prst="rect">
            <a:avLst/>
          </a:prstGeom>
        </p:spPr>
        <p:txBody>
          <a:bodyPr vert="horz" wrap="square" lIns="0" tIns="39370" rIns="0" bIns="0"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bg2"/>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3200" b="1" i="0" u="none" strike="noStrike" cap="none" normalizeH="0" baseline="0" dirty="0">
                <a:ln>
                  <a:noFill/>
                </a:ln>
                <a:solidFill>
                  <a:schemeClr val="bg2"/>
                </a:solidFill>
                <a:effectLst/>
              </a:rPr>
              <a:t>Data Retrieval</a:t>
            </a:r>
            <a:r>
              <a:rPr kumimoji="0" lang="en-US" altLang="en-US" sz="3200" b="0" i="0" u="none" strike="noStrike" cap="none" normalizeH="0" baseline="0" dirty="0">
                <a:ln>
                  <a:noFill/>
                </a:ln>
                <a:solidFill>
                  <a:schemeClr val="bg2"/>
                </a:solidFill>
                <a:effectLst/>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bg2"/>
                </a:solidFill>
                <a:effectLst/>
              </a:rPr>
              <a:t>Historical stock price data for the specified company (e.g., Apple Inc., denoted as 'AAPL') is obtained from Yahoo Finance using the </a:t>
            </a:r>
            <a:r>
              <a:rPr kumimoji="0" lang="en-US" altLang="en-US" sz="3200" b="1" i="0" u="none" strike="noStrike" cap="none" normalizeH="0" baseline="0" dirty="0" err="1">
                <a:ln>
                  <a:noFill/>
                </a:ln>
                <a:solidFill>
                  <a:schemeClr val="bg2"/>
                </a:solidFill>
                <a:effectLst/>
              </a:rPr>
              <a:t>yf.download</a:t>
            </a:r>
            <a:r>
              <a:rPr kumimoji="0" lang="en-US" altLang="en-US" sz="3200" b="1" i="0" u="none" strike="noStrike" cap="none" normalizeH="0" baseline="0" dirty="0">
                <a:ln>
                  <a:noFill/>
                </a:ln>
                <a:solidFill>
                  <a:schemeClr val="bg2"/>
                </a:solidFill>
                <a:effectLst/>
              </a:rPr>
              <a:t>()</a:t>
            </a:r>
            <a:r>
              <a:rPr kumimoji="0" lang="en-US" altLang="en-US" sz="3200" b="0" i="0" u="none" strike="noStrike" cap="none" normalizeH="0" baseline="0" dirty="0">
                <a:ln>
                  <a:noFill/>
                </a:ln>
                <a:solidFill>
                  <a:schemeClr val="bg2"/>
                </a:solidFill>
                <a:effectLst/>
              </a:rPr>
              <a:t> function within a specified date range.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3200" b="1" i="0" u="none" strike="noStrike" cap="none" normalizeH="0" baseline="0" dirty="0">
                <a:ln>
                  <a:noFill/>
                </a:ln>
                <a:solidFill>
                  <a:schemeClr val="bg2"/>
                </a:solidFill>
                <a:effectLst/>
              </a:rPr>
              <a:t>Data Preprocessing</a:t>
            </a:r>
            <a:r>
              <a:rPr kumimoji="0" lang="en-US" altLang="en-US" sz="3200" b="0" i="0" u="none" strike="noStrike" cap="none" normalizeH="0" baseline="0" dirty="0">
                <a:ln>
                  <a:noFill/>
                </a:ln>
                <a:solidFill>
                  <a:schemeClr val="bg2"/>
                </a:solidFill>
                <a:effectLst/>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bg2"/>
                </a:solidFill>
                <a:effectLst/>
              </a:rPr>
              <a:t>The 'Close' price data from the downloaded dataset is extracted for further processing.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err="1">
                <a:ln>
                  <a:noFill/>
                </a:ln>
                <a:solidFill>
                  <a:schemeClr val="bg2"/>
                </a:solidFill>
                <a:effectLst/>
              </a:rPr>
              <a:t>MinMax</a:t>
            </a:r>
            <a:r>
              <a:rPr kumimoji="0" lang="en-US" altLang="en-US" sz="3200" b="0" i="0" u="none" strike="noStrike" cap="none" normalizeH="0" baseline="0" dirty="0">
                <a:ln>
                  <a:noFill/>
                </a:ln>
                <a:solidFill>
                  <a:schemeClr val="bg2"/>
                </a:solidFill>
                <a:effectLst/>
              </a:rPr>
              <a:t> normalization is applied to scale the 'Close’, ‘Open’, ‘High’, ‘Low’ prices to a range between 0 and 1 using the </a:t>
            </a:r>
            <a:r>
              <a:rPr kumimoji="0" lang="en-US" altLang="en-US" sz="3200" b="1" i="0" u="none" strike="noStrike" cap="none" normalizeH="0" baseline="0" dirty="0" err="1">
                <a:ln>
                  <a:noFill/>
                </a:ln>
                <a:solidFill>
                  <a:schemeClr val="bg2"/>
                </a:solidFill>
                <a:effectLst/>
              </a:rPr>
              <a:t>MinMaxScaler</a:t>
            </a:r>
            <a:r>
              <a:rPr kumimoji="0" lang="en-US" altLang="en-US" sz="3200" b="0" i="0" u="none" strike="noStrike" cap="none" normalizeH="0" baseline="0" dirty="0">
                <a:ln>
                  <a:noFill/>
                </a:ln>
                <a:solidFill>
                  <a:schemeClr val="bg2"/>
                </a:solidFill>
                <a:effectLst/>
              </a:rPr>
              <a:t> from </a:t>
            </a:r>
            <a:r>
              <a:rPr kumimoji="0" lang="en-US" altLang="en-US" sz="3200" b="1" i="0" u="none" strike="noStrike" cap="none" normalizeH="0" baseline="0" dirty="0" err="1">
                <a:ln>
                  <a:noFill/>
                </a:ln>
                <a:solidFill>
                  <a:schemeClr val="bg2"/>
                </a:solidFill>
                <a:effectLst/>
              </a:rPr>
              <a:t>sklearn.preprocessing</a:t>
            </a:r>
            <a:r>
              <a:rPr kumimoji="0" lang="en-US" altLang="en-US" sz="3200" b="0" i="0" u="none" strike="noStrike" cap="none" normalizeH="0" baseline="0" dirty="0">
                <a:ln>
                  <a:noFill/>
                </a:ln>
                <a:solidFill>
                  <a:schemeClr val="bg2"/>
                </a:solidFill>
                <a:effectLst/>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bg2"/>
              </a:solidFill>
              <a:effectLst/>
            </a:endParaRPr>
          </a:p>
        </p:txBody>
      </p:sp>
      <p:sp>
        <p:nvSpPr>
          <p:cNvPr id="9" name="object 9"/>
          <p:cNvSpPr/>
          <p:nvPr/>
        </p:nvSpPr>
        <p:spPr>
          <a:xfrm>
            <a:off x="6332880" y="2559761"/>
            <a:ext cx="4048125" cy="95250"/>
          </a:xfrm>
          <a:custGeom>
            <a:avLst/>
            <a:gdLst/>
            <a:ahLst/>
            <a:cxnLst/>
            <a:rect l="l" t="t" r="r" b="b"/>
            <a:pathLst>
              <a:path w="4048125" h="95250">
                <a:moveTo>
                  <a:pt x="4048125" y="0"/>
                </a:moveTo>
                <a:lnTo>
                  <a:pt x="0" y="0"/>
                </a:lnTo>
                <a:lnTo>
                  <a:pt x="0" y="95250"/>
                </a:lnTo>
                <a:lnTo>
                  <a:pt x="4048125" y="95250"/>
                </a:lnTo>
                <a:lnTo>
                  <a:pt x="4048125" y="0"/>
                </a:lnTo>
                <a:close/>
              </a:path>
            </a:pathLst>
          </a:custGeom>
          <a:solidFill>
            <a:srgbClr val="70B1DA"/>
          </a:solidFill>
        </p:spPr>
        <p:txBody>
          <a:bodyPr wrap="square" lIns="0" tIns="0" rIns="0" bIns="0" rtlCol="0"/>
          <a:lstStyle/>
          <a:p>
            <a:endParaRPr/>
          </a:p>
        </p:txBody>
      </p:sp>
      <p:grpSp>
        <p:nvGrpSpPr>
          <p:cNvPr id="10" name="object 10"/>
          <p:cNvGrpSpPr/>
          <p:nvPr/>
        </p:nvGrpSpPr>
        <p:grpSpPr>
          <a:xfrm>
            <a:off x="0" y="686051"/>
            <a:ext cx="3863975" cy="9601200"/>
            <a:chOff x="0" y="686051"/>
            <a:chExt cx="3863975" cy="9601200"/>
          </a:xfrm>
        </p:grpSpPr>
        <p:sp>
          <p:nvSpPr>
            <p:cNvPr id="11" name="object 11"/>
            <p:cNvSpPr/>
            <p:nvPr/>
          </p:nvSpPr>
          <p:spPr>
            <a:xfrm>
              <a:off x="0" y="686051"/>
              <a:ext cx="2930525" cy="5860415"/>
            </a:xfrm>
            <a:custGeom>
              <a:avLst/>
              <a:gdLst/>
              <a:ahLst/>
              <a:cxnLst/>
              <a:rect l="l" t="t" r="r" b="b"/>
              <a:pathLst>
                <a:path w="2930525" h="5860415">
                  <a:moveTo>
                    <a:pt x="0" y="0"/>
                  </a:moveTo>
                  <a:lnTo>
                    <a:pt x="0" y="5860295"/>
                  </a:lnTo>
                  <a:lnTo>
                    <a:pt x="2930143" y="2929016"/>
                  </a:lnTo>
                  <a:lnTo>
                    <a:pt x="0" y="0"/>
                  </a:lnTo>
                  <a:close/>
                </a:path>
              </a:pathLst>
            </a:custGeom>
            <a:solidFill>
              <a:srgbClr val="484C68"/>
            </a:solidFill>
          </p:spPr>
          <p:txBody>
            <a:bodyPr wrap="square" lIns="0" tIns="0" rIns="0" bIns="0" rtlCol="0"/>
            <a:lstStyle/>
            <a:p>
              <a:endParaRPr/>
            </a:p>
          </p:txBody>
        </p:sp>
        <p:sp>
          <p:nvSpPr>
            <p:cNvPr id="12" name="object 12"/>
            <p:cNvSpPr/>
            <p:nvPr/>
          </p:nvSpPr>
          <p:spPr>
            <a:xfrm>
              <a:off x="0" y="6216954"/>
              <a:ext cx="3863975" cy="4070350"/>
            </a:xfrm>
            <a:custGeom>
              <a:avLst/>
              <a:gdLst/>
              <a:ahLst/>
              <a:cxnLst/>
              <a:rect l="l" t="t" r="r" b="b"/>
              <a:pathLst>
                <a:path w="3863975" h="4070350">
                  <a:moveTo>
                    <a:pt x="639648" y="0"/>
                  </a:moveTo>
                  <a:lnTo>
                    <a:pt x="0" y="639648"/>
                  </a:lnTo>
                  <a:lnTo>
                    <a:pt x="0" y="4070043"/>
                  </a:lnTo>
                  <a:lnTo>
                    <a:pt x="3018031" y="4070043"/>
                  </a:lnTo>
                  <a:lnTo>
                    <a:pt x="3863860" y="3224213"/>
                  </a:lnTo>
                  <a:lnTo>
                    <a:pt x="639648" y="0"/>
                  </a:lnTo>
                  <a:close/>
                </a:path>
              </a:pathLst>
            </a:custGeom>
            <a:solidFill>
              <a:srgbClr val="70B1DA"/>
            </a:solidFill>
          </p:spPr>
          <p:txBody>
            <a:bodyPr wrap="square" lIns="0" tIns="0" rIns="0" bIns="0" rtlCol="0"/>
            <a:lstStyle/>
            <a:p>
              <a:endParaRPr/>
            </a:p>
          </p:txBody>
        </p:sp>
      </p:grpSp>
      <p:sp>
        <p:nvSpPr>
          <p:cNvPr id="13" name="Rectangle 1">
            <a:extLst>
              <a:ext uri="{FF2B5EF4-FFF2-40B4-BE49-F238E27FC236}">
                <a16:creationId xmlns:a16="http://schemas.microsoft.com/office/drawing/2014/main" id="{9A9BA1D1-EC2B-15D1-4C87-5054315DEBF9}"/>
              </a:ext>
            </a:extLst>
          </p:cNvPr>
          <p:cNvSpPr>
            <a:spLocks noChangeArrowheads="1"/>
          </p:cNvSpPr>
          <p:nvPr/>
        </p:nvSpPr>
        <p:spPr bwMode="auto">
          <a:xfrm>
            <a:off x="0" y="-338811"/>
            <a:ext cx="65" cy="6776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5" name="Rectangle 3">
            <a:extLst>
              <a:ext uri="{FF2B5EF4-FFF2-40B4-BE49-F238E27FC236}">
                <a16:creationId xmlns:a16="http://schemas.microsoft.com/office/drawing/2014/main" id="{AA5474B1-818A-040A-D317-EC993D33C7B9}"/>
              </a:ext>
            </a:extLst>
          </p:cNvPr>
          <p:cNvSpPr>
            <a:spLocks noChangeArrowheads="1"/>
          </p:cNvSpPr>
          <p:nvPr/>
        </p:nvSpPr>
        <p:spPr bwMode="auto">
          <a:xfrm>
            <a:off x="0" y="-338811"/>
            <a:ext cx="65" cy="6776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157312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6A38C2B-A4E2-FE3D-2C9D-9DBE02377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550" y="1568450"/>
            <a:ext cx="12192000" cy="6858000"/>
          </a:xfrm>
          <a:prstGeom prst="rect">
            <a:avLst/>
          </a:prstGeom>
        </p:spPr>
      </p:pic>
      <p:sp>
        <p:nvSpPr>
          <p:cNvPr id="8" name="TextBox 7">
            <a:extLst>
              <a:ext uri="{FF2B5EF4-FFF2-40B4-BE49-F238E27FC236}">
                <a16:creationId xmlns:a16="http://schemas.microsoft.com/office/drawing/2014/main" id="{3DF179B3-EE20-7956-F4BF-EBF51DC8C4B9}"/>
              </a:ext>
            </a:extLst>
          </p:cNvPr>
          <p:cNvSpPr txBox="1"/>
          <p:nvPr/>
        </p:nvSpPr>
        <p:spPr>
          <a:xfrm>
            <a:off x="13265150" y="2559050"/>
            <a:ext cx="4114800" cy="4031873"/>
          </a:xfrm>
          <a:prstGeom prst="rect">
            <a:avLst/>
          </a:prstGeom>
          <a:noFill/>
        </p:spPr>
        <p:txBody>
          <a:bodyPr wrap="square" rtlCol="0">
            <a:spAutoFit/>
          </a:bodyPr>
          <a:lstStyle/>
          <a:p>
            <a:r>
              <a:rPr lang="en-US" sz="3200" b="0" i="0" dirty="0">
                <a:solidFill>
                  <a:schemeClr val="bg1"/>
                </a:solidFill>
                <a:effectLst/>
                <a:latin typeface="+mj-lt"/>
              </a:rPr>
              <a:t>This is the section where we retrieve the dataset from Yahoo Finance. The image displayed here represents the dataset utilized for the prediction process.</a:t>
            </a:r>
            <a:endParaRPr lang="en-IN" sz="3200" dirty="0">
              <a:solidFill>
                <a:schemeClr val="bg1"/>
              </a:solidFill>
              <a:latin typeface="+mj-lt"/>
            </a:endParaRPr>
          </a:p>
        </p:txBody>
      </p:sp>
      <p:sp>
        <p:nvSpPr>
          <p:cNvPr id="2" name="Left Brace 1">
            <a:extLst>
              <a:ext uri="{FF2B5EF4-FFF2-40B4-BE49-F238E27FC236}">
                <a16:creationId xmlns:a16="http://schemas.microsoft.com/office/drawing/2014/main" id="{A30767DB-7676-2B6C-06C5-35BAAFB10338}"/>
              </a:ext>
            </a:extLst>
          </p:cNvPr>
          <p:cNvSpPr/>
          <p:nvPr/>
        </p:nvSpPr>
        <p:spPr>
          <a:xfrm>
            <a:off x="1073150" y="3397250"/>
            <a:ext cx="381000" cy="4495800"/>
          </a:xfrm>
          <a:prstGeom prst="lef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IN"/>
          </a:p>
        </p:txBody>
      </p:sp>
      <p:sp>
        <p:nvSpPr>
          <p:cNvPr id="3" name="TextBox 2">
            <a:extLst>
              <a:ext uri="{FF2B5EF4-FFF2-40B4-BE49-F238E27FC236}">
                <a16:creationId xmlns:a16="http://schemas.microsoft.com/office/drawing/2014/main" id="{752117E5-3239-E974-47A9-A9F01EE0C512}"/>
              </a:ext>
            </a:extLst>
          </p:cNvPr>
          <p:cNvSpPr txBox="1"/>
          <p:nvPr/>
        </p:nvSpPr>
        <p:spPr>
          <a:xfrm rot="16200000">
            <a:off x="184438" y="5352762"/>
            <a:ext cx="1143000" cy="584775"/>
          </a:xfrm>
          <a:prstGeom prst="rect">
            <a:avLst/>
          </a:prstGeom>
          <a:noFill/>
        </p:spPr>
        <p:txBody>
          <a:bodyPr wrap="square" rtlCol="0">
            <a:spAutoFit/>
          </a:bodyPr>
          <a:lstStyle/>
          <a:p>
            <a:r>
              <a:rPr lang="en-IN" sz="3200" dirty="0"/>
              <a:t>Date</a:t>
            </a:r>
          </a:p>
        </p:txBody>
      </p:sp>
      <p:sp>
        <p:nvSpPr>
          <p:cNvPr id="4" name="Oval 3">
            <a:extLst>
              <a:ext uri="{FF2B5EF4-FFF2-40B4-BE49-F238E27FC236}">
                <a16:creationId xmlns:a16="http://schemas.microsoft.com/office/drawing/2014/main" id="{F6D649CC-D260-6ADD-9916-462B083BB1D7}"/>
              </a:ext>
            </a:extLst>
          </p:cNvPr>
          <p:cNvSpPr/>
          <p:nvPr/>
        </p:nvSpPr>
        <p:spPr>
          <a:xfrm>
            <a:off x="2901950" y="3778250"/>
            <a:ext cx="609600" cy="152400"/>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5" name="Oval 4">
            <a:extLst>
              <a:ext uri="{FF2B5EF4-FFF2-40B4-BE49-F238E27FC236}">
                <a16:creationId xmlns:a16="http://schemas.microsoft.com/office/drawing/2014/main" id="{08F9119D-8B41-A194-B88A-E837A02ED1A6}"/>
              </a:ext>
            </a:extLst>
          </p:cNvPr>
          <p:cNvSpPr/>
          <p:nvPr/>
        </p:nvSpPr>
        <p:spPr>
          <a:xfrm>
            <a:off x="5645150" y="3778250"/>
            <a:ext cx="609600" cy="228600"/>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3984117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82336" y="0"/>
            <a:ext cx="18206085" cy="10287000"/>
            <a:chOff x="82336" y="0"/>
            <a:chExt cx="18206085" cy="10287000"/>
          </a:xfrm>
        </p:grpSpPr>
        <p:sp>
          <p:nvSpPr>
            <p:cNvPr id="3" name="object 3"/>
            <p:cNvSpPr/>
            <p:nvPr/>
          </p:nvSpPr>
          <p:spPr>
            <a:xfrm>
              <a:off x="82336" y="2895"/>
              <a:ext cx="18206085" cy="10284460"/>
            </a:xfrm>
            <a:custGeom>
              <a:avLst/>
              <a:gdLst/>
              <a:ahLst/>
              <a:cxnLst/>
              <a:rect l="l" t="t" r="r" b="b"/>
              <a:pathLst>
                <a:path w="18206085" h="10284460">
                  <a:moveTo>
                    <a:pt x="18205662" y="0"/>
                  </a:moveTo>
                  <a:lnTo>
                    <a:pt x="0" y="0"/>
                  </a:lnTo>
                  <a:lnTo>
                    <a:pt x="0" y="10284102"/>
                  </a:lnTo>
                  <a:lnTo>
                    <a:pt x="18205662" y="10284102"/>
                  </a:lnTo>
                  <a:lnTo>
                    <a:pt x="18205662" y="0"/>
                  </a:lnTo>
                  <a:close/>
                </a:path>
              </a:pathLst>
            </a:custGeom>
            <a:solidFill>
              <a:srgbClr val="282938"/>
            </a:solidFill>
          </p:spPr>
          <p:txBody>
            <a:bodyPr wrap="square" lIns="0" tIns="0" rIns="0" bIns="0" rtlCol="0"/>
            <a:lstStyle/>
            <a:p>
              <a:endParaRPr dirty="0"/>
            </a:p>
          </p:txBody>
        </p:sp>
        <p:sp>
          <p:nvSpPr>
            <p:cNvPr id="4" name="object 4"/>
            <p:cNvSpPr/>
            <p:nvPr/>
          </p:nvSpPr>
          <p:spPr>
            <a:xfrm>
              <a:off x="9849866" y="1266202"/>
              <a:ext cx="6448425" cy="6448425"/>
            </a:xfrm>
            <a:custGeom>
              <a:avLst/>
              <a:gdLst/>
              <a:ahLst/>
              <a:cxnLst/>
              <a:rect l="l" t="t" r="r" b="b"/>
              <a:pathLst>
                <a:path w="6448425" h="6448425">
                  <a:moveTo>
                    <a:pt x="3224276" y="0"/>
                  </a:moveTo>
                  <a:lnTo>
                    <a:pt x="0" y="3222967"/>
                  </a:lnTo>
                  <a:lnTo>
                    <a:pt x="3224276" y="6448425"/>
                  </a:lnTo>
                  <a:lnTo>
                    <a:pt x="6448425" y="3222967"/>
                  </a:lnTo>
                  <a:lnTo>
                    <a:pt x="3224276" y="0"/>
                  </a:lnTo>
                  <a:close/>
                </a:path>
              </a:pathLst>
            </a:custGeom>
            <a:solidFill>
              <a:srgbClr val="484C68"/>
            </a:solidFill>
          </p:spPr>
          <p:txBody>
            <a:bodyPr wrap="square" lIns="0" tIns="0" rIns="0" bIns="0" rtlCol="0"/>
            <a:lstStyle/>
            <a:p>
              <a:endParaRPr/>
            </a:p>
          </p:txBody>
        </p:sp>
        <p:sp>
          <p:nvSpPr>
            <p:cNvPr id="5" name="object 5"/>
            <p:cNvSpPr/>
            <p:nvPr/>
          </p:nvSpPr>
          <p:spPr>
            <a:xfrm>
              <a:off x="7159244" y="0"/>
              <a:ext cx="6448425" cy="3677285"/>
            </a:xfrm>
            <a:custGeom>
              <a:avLst/>
              <a:gdLst/>
              <a:ahLst/>
              <a:cxnLst/>
              <a:rect l="l" t="t" r="r" b="b"/>
              <a:pathLst>
                <a:path w="6448425" h="3677285">
                  <a:moveTo>
                    <a:pt x="5995397" y="0"/>
                  </a:moveTo>
                  <a:lnTo>
                    <a:pt x="453028" y="0"/>
                  </a:lnTo>
                  <a:lnTo>
                    <a:pt x="0" y="453020"/>
                  </a:lnTo>
                  <a:lnTo>
                    <a:pt x="3224212" y="3677233"/>
                  </a:lnTo>
                  <a:lnTo>
                    <a:pt x="6448424" y="453019"/>
                  </a:lnTo>
                  <a:lnTo>
                    <a:pt x="5995397" y="0"/>
                  </a:lnTo>
                  <a:close/>
                </a:path>
              </a:pathLst>
            </a:custGeom>
            <a:solidFill>
              <a:srgbClr val="70B1DA"/>
            </a:solidFill>
          </p:spPr>
          <p:txBody>
            <a:bodyPr wrap="square" lIns="0" tIns="0" rIns="0" bIns="0" rtlCol="0"/>
            <a:lstStyle/>
            <a:p>
              <a:endParaRPr/>
            </a:p>
          </p:txBody>
        </p:sp>
      </p:grpSp>
      <p:sp>
        <p:nvSpPr>
          <p:cNvPr id="9" name="Title 8">
            <a:extLst>
              <a:ext uri="{FF2B5EF4-FFF2-40B4-BE49-F238E27FC236}">
                <a16:creationId xmlns:a16="http://schemas.microsoft.com/office/drawing/2014/main" id="{DA9472EB-690F-F537-3039-E21FBAB2C77B}"/>
              </a:ext>
            </a:extLst>
          </p:cNvPr>
          <p:cNvSpPr>
            <a:spLocks noGrp="1"/>
          </p:cNvSpPr>
          <p:nvPr>
            <p:ph type="title"/>
          </p:nvPr>
        </p:nvSpPr>
        <p:spPr/>
        <p:txBody>
          <a:bodyPr/>
          <a:lstStyle/>
          <a:p>
            <a:r>
              <a:rPr lang="en-IN" sz="6750" dirty="0">
                <a:solidFill>
                  <a:schemeClr val="bg1"/>
                </a:solidFill>
              </a:rPr>
              <a:t>Data Normalization</a:t>
            </a:r>
          </a:p>
        </p:txBody>
      </p:sp>
      <p:sp>
        <p:nvSpPr>
          <p:cNvPr id="8" name="object 8"/>
          <p:cNvSpPr/>
          <p:nvPr/>
        </p:nvSpPr>
        <p:spPr>
          <a:xfrm>
            <a:off x="917976" y="2970757"/>
            <a:ext cx="4048125" cy="95250"/>
          </a:xfrm>
          <a:custGeom>
            <a:avLst/>
            <a:gdLst/>
            <a:ahLst/>
            <a:cxnLst/>
            <a:rect l="l" t="t" r="r" b="b"/>
            <a:pathLst>
              <a:path w="4048125" h="95250">
                <a:moveTo>
                  <a:pt x="4048125" y="0"/>
                </a:moveTo>
                <a:lnTo>
                  <a:pt x="0" y="0"/>
                </a:lnTo>
                <a:lnTo>
                  <a:pt x="0" y="95250"/>
                </a:lnTo>
                <a:lnTo>
                  <a:pt x="4048125" y="95250"/>
                </a:lnTo>
                <a:lnTo>
                  <a:pt x="4048125" y="0"/>
                </a:lnTo>
                <a:close/>
              </a:path>
            </a:pathLst>
          </a:custGeom>
          <a:solidFill>
            <a:srgbClr val="70B1DA"/>
          </a:solidFill>
        </p:spPr>
        <p:txBody>
          <a:bodyPr wrap="square" lIns="0" tIns="0" rIns="0" bIns="0" rtlCol="0"/>
          <a:lstStyle/>
          <a:p>
            <a:endParaRPr/>
          </a:p>
        </p:txBody>
      </p:sp>
      <p:pic>
        <p:nvPicPr>
          <p:cNvPr id="12" name="Picture 11">
            <a:extLst>
              <a:ext uri="{FF2B5EF4-FFF2-40B4-BE49-F238E27FC236}">
                <a16:creationId xmlns:a16="http://schemas.microsoft.com/office/drawing/2014/main" id="{12C5E652-2B16-6EA0-DE29-4C0560E5F0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115" y="3460305"/>
            <a:ext cx="9857836" cy="4703192"/>
          </a:xfrm>
          <a:prstGeom prst="rect">
            <a:avLst/>
          </a:prstGeom>
        </p:spPr>
      </p:pic>
      <p:pic>
        <p:nvPicPr>
          <p:cNvPr id="14" name="Picture 13">
            <a:extLst>
              <a:ext uri="{FF2B5EF4-FFF2-40B4-BE49-F238E27FC236}">
                <a16:creationId xmlns:a16="http://schemas.microsoft.com/office/drawing/2014/main" id="{DA41F35B-D2D4-E276-A9C9-65D6A5913F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1730" y="3881384"/>
            <a:ext cx="7730580" cy="405767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2895"/>
            <a:ext cx="18282920" cy="10284460"/>
          </a:xfrm>
          <a:custGeom>
            <a:avLst/>
            <a:gdLst/>
            <a:ahLst/>
            <a:cxnLst/>
            <a:rect l="l" t="t" r="r" b="b"/>
            <a:pathLst>
              <a:path w="18282920" h="10284460">
                <a:moveTo>
                  <a:pt x="18282379" y="10284103"/>
                </a:moveTo>
                <a:lnTo>
                  <a:pt x="18282379" y="0"/>
                </a:lnTo>
                <a:lnTo>
                  <a:pt x="0" y="0"/>
                </a:lnTo>
                <a:lnTo>
                  <a:pt x="0" y="10284103"/>
                </a:lnTo>
                <a:lnTo>
                  <a:pt x="18282379" y="10284103"/>
                </a:lnTo>
                <a:close/>
              </a:path>
            </a:pathLst>
          </a:custGeom>
          <a:solidFill>
            <a:srgbClr val="282938"/>
          </a:solidFill>
        </p:spPr>
        <p:txBody>
          <a:bodyPr wrap="square" lIns="0" tIns="0" rIns="0" bIns="0" rtlCol="0"/>
          <a:lstStyle/>
          <a:p>
            <a:endParaRPr/>
          </a:p>
        </p:txBody>
      </p:sp>
      <p:grpSp>
        <p:nvGrpSpPr>
          <p:cNvPr id="3" name="object 3"/>
          <p:cNvGrpSpPr/>
          <p:nvPr/>
        </p:nvGrpSpPr>
        <p:grpSpPr>
          <a:xfrm>
            <a:off x="7159244" y="0"/>
            <a:ext cx="9139555" cy="7715250"/>
            <a:chOff x="7159244" y="0"/>
            <a:chExt cx="9139555" cy="7715250"/>
          </a:xfrm>
        </p:grpSpPr>
        <p:sp>
          <p:nvSpPr>
            <p:cNvPr id="4" name="object 4"/>
            <p:cNvSpPr/>
            <p:nvPr/>
          </p:nvSpPr>
          <p:spPr>
            <a:xfrm>
              <a:off x="9849866" y="1266202"/>
              <a:ext cx="6448425" cy="6448425"/>
            </a:xfrm>
            <a:custGeom>
              <a:avLst/>
              <a:gdLst/>
              <a:ahLst/>
              <a:cxnLst/>
              <a:rect l="l" t="t" r="r" b="b"/>
              <a:pathLst>
                <a:path w="6448425" h="6448425">
                  <a:moveTo>
                    <a:pt x="3224276" y="0"/>
                  </a:moveTo>
                  <a:lnTo>
                    <a:pt x="0" y="3222967"/>
                  </a:lnTo>
                  <a:lnTo>
                    <a:pt x="3224276" y="6448425"/>
                  </a:lnTo>
                  <a:lnTo>
                    <a:pt x="6448425" y="3222967"/>
                  </a:lnTo>
                  <a:lnTo>
                    <a:pt x="3224276" y="0"/>
                  </a:lnTo>
                  <a:close/>
                </a:path>
              </a:pathLst>
            </a:custGeom>
            <a:solidFill>
              <a:srgbClr val="484C68"/>
            </a:solidFill>
          </p:spPr>
          <p:txBody>
            <a:bodyPr wrap="square" lIns="0" tIns="0" rIns="0" bIns="0" rtlCol="0"/>
            <a:lstStyle/>
            <a:p>
              <a:endParaRPr/>
            </a:p>
          </p:txBody>
        </p:sp>
        <p:sp>
          <p:nvSpPr>
            <p:cNvPr id="5" name="object 5"/>
            <p:cNvSpPr/>
            <p:nvPr/>
          </p:nvSpPr>
          <p:spPr>
            <a:xfrm>
              <a:off x="7159244" y="0"/>
              <a:ext cx="6448425" cy="3677285"/>
            </a:xfrm>
            <a:custGeom>
              <a:avLst/>
              <a:gdLst/>
              <a:ahLst/>
              <a:cxnLst/>
              <a:rect l="l" t="t" r="r" b="b"/>
              <a:pathLst>
                <a:path w="6448425" h="3677285">
                  <a:moveTo>
                    <a:pt x="5995397" y="0"/>
                  </a:moveTo>
                  <a:lnTo>
                    <a:pt x="453028" y="0"/>
                  </a:lnTo>
                  <a:lnTo>
                    <a:pt x="0" y="453020"/>
                  </a:lnTo>
                  <a:lnTo>
                    <a:pt x="3224212" y="3677233"/>
                  </a:lnTo>
                  <a:lnTo>
                    <a:pt x="6448424" y="453019"/>
                  </a:lnTo>
                  <a:lnTo>
                    <a:pt x="5995397" y="0"/>
                  </a:lnTo>
                  <a:close/>
                </a:path>
              </a:pathLst>
            </a:custGeom>
            <a:solidFill>
              <a:srgbClr val="70B1DA"/>
            </a:solidFill>
          </p:spPr>
          <p:txBody>
            <a:bodyPr wrap="square" lIns="0" tIns="0" rIns="0" bIns="0" rtlCol="0"/>
            <a:lstStyle/>
            <a:p>
              <a:endParaRPr/>
            </a:p>
          </p:txBody>
        </p:sp>
      </p:grpSp>
      <p:sp>
        <p:nvSpPr>
          <p:cNvPr id="9" name="Title 8">
            <a:extLst>
              <a:ext uri="{FF2B5EF4-FFF2-40B4-BE49-F238E27FC236}">
                <a16:creationId xmlns:a16="http://schemas.microsoft.com/office/drawing/2014/main" id="{E4AEF951-9F8A-5B5D-8481-8377C1EE1CFE}"/>
              </a:ext>
            </a:extLst>
          </p:cNvPr>
          <p:cNvSpPr>
            <a:spLocks noGrp="1"/>
          </p:cNvSpPr>
          <p:nvPr>
            <p:ph type="title"/>
          </p:nvPr>
        </p:nvSpPr>
        <p:spPr/>
        <p:txBody>
          <a:bodyPr/>
          <a:lstStyle/>
          <a:p>
            <a:r>
              <a:rPr lang="en-IN" sz="6750" dirty="0">
                <a:solidFill>
                  <a:schemeClr val="bg1"/>
                </a:solidFill>
              </a:rPr>
              <a:t>Accuracy Calculation</a:t>
            </a:r>
          </a:p>
        </p:txBody>
      </p:sp>
      <p:sp>
        <p:nvSpPr>
          <p:cNvPr id="8" name="object 8"/>
          <p:cNvSpPr/>
          <p:nvPr/>
        </p:nvSpPr>
        <p:spPr>
          <a:xfrm>
            <a:off x="1394575" y="2880297"/>
            <a:ext cx="4048125" cy="95250"/>
          </a:xfrm>
          <a:custGeom>
            <a:avLst/>
            <a:gdLst/>
            <a:ahLst/>
            <a:cxnLst/>
            <a:rect l="l" t="t" r="r" b="b"/>
            <a:pathLst>
              <a:path w="4048125" h="95250">
                <a:moveTo>
                  <a:pt x="4048125" y="0"/>
                </a:moveTo>
                <a:lnTo>
                  <a:pt x="0" y="0"/>
                </a:lnTo>
                <a:lnTo>
                  <a:pt x="0" y="95250"/>
                </a:lnTo>
                <a:lnTo>
                  <a:pt x="4048125" y="95250"/>
                </a:lnTo>
                <a:lnTo>
                  <a:pt x="4048125" y="0"/>
                </a:lnTo>
                <a:close/>
              </a:path>
            </a:pathLst>
          </a:custGeom>
          <a:solidFill>
            <a:srgbClr val="70B1DA"/>
          </a:solidFill>
        </p:spPr>
        <p:txBody>
          <a:bodyPr wrap="square" lIns="0" tIns="0" rIns="0" bIns="0" rtlCol="0"/>
          <a:lstStyle/>
          <a:p>
            <a:endParaRPr/>
          </a:p>
        </p:txBody>
      </p:sp>
      <p:pic>
        <p:nvPicPr>
          <p:cNvPr id="16" name="Picture 15">
            <a:extLst>
              <a:ext uri="{FF2B5EF4-FFF2-40B4-BE49-F238E27FC236}">
                <a16:creationId xmlns:a16="http://schemas.microsoft.com/office/drawing/2014/main" id="{AAA3770A-8DD5-C303-1B1E-82A47D2D93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749" y="3500170"/>
            <a:ext cx="7693521" cy="2491955"/>
          </a:xfrm>
          <a:prstGeom prst="rect">
            <a:avLst/>
          </a:prstGeom>
        </p:spPr>
      </p:pic>
      <p:pic>
        <p:nvPicPr>
          <p:cNvPr id="18" name="Picture 17">
            <a:extLst>
              <a:ext uri="{FF2B5EF4-FFF2-40B4-BE49-F238E27FC236}">
                <a16:creationId xmlns:a16="http://schemas.microsoft.com/office/drawing/2014/main" id="{58B28D17-E764-8907-8A1E-5ED159D701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749" y="6518597"/>
            <a:ext cx="7693521" cy="2745995"/>
          </a:xfrm>
          <a:prstGeom prst="rect">
            <a:avLst/>
          </a:prstGeom>
        </p:spPr>
      </p:pic>
      <p:pic>
        <p:nvPicPr>
          <p:cNvPr id="20" name="Picture 19">
            <a:extLst>
              <a:ext uri="{FF2B5EF4-FFF2-40B4-BE49-F238E27FC236}">
                <a16:creationId xmlns:a16="http://schemas.microsoft.com/office/drawing/2014/main" id="{8477F413-E92D-103A-3893-6BB7859603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7582" y="3500170"/>
            <a:ext cx="8569092" cy="569933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2895"/>
            <a:ext cx="18282920" cy="10284460"/>
          </a:xfrm>
          <a:custGeom>
            <a:avLst/>
            <a:gdLst/>
            <a:ahLst/>
            <a:cxnLst/>
            <a:rect l="l" t="t" r="r" b="b"/>
            <a:pathLst>
              <a:path w="18282920" h="10284460">
                <a:moveTo>
                  <a:pt x="18282379" y="10284103"/>
                </a:moveTo>
                <a:lnTo>
                  <a:pt x="18282379" y="0"/>
                </a:lnTo>
                <a:lnTo>
                  <a:pt x="0" y="0"/>
                </a:lnTo>
                <a:lnTo>
                  <a:pt x="0" y="10284103"/>
                </a:lnTo>
                <a:lnTo>
                  <a:pt x="18282379" y="10284103"/>
                </a:lnTo>
                <a:close/>
              </a:path>
            </a:pathLst>
          </a:custGeom>
          <a:solidFill>
            <a:srgbClr val="282938"/>
          </a:solidFill>
        </p:spPr>
        <p:txBody>
          <a:bodyPr wrap="square" lIns="0" tIns="0" rIns="0" bIns="0" rtlCol="0"/>
          <a:lstStyle/>
          <a:p>
            <a:endParaRPr/>
          </a:p>
        </p:txBody>
      </p:sp>
      <p:grpSp>
        <p:nvGrpSpPr>
          <p:cNvPr id="3" name="object 3"/>
          <p:cNvGrpSpPr/>
          <p:nvPr/>
        </p:nvGrpSpPr>
        <p:grpSpPr>
          <a:xfrm>
            <a:off x="7159244" y="0"/>
            <a:ext cx="9139555" cy="7715250"/>
            <a:chOff x="7159244" y="0"/>
            <a:chExt cx="9139555" cy="7715250"/>
          </a:xfrm>
        </p:grpSpPr>
        <p:sp>
          <p:nvSpPr>
            <p:cNvPr id="4" name="object 4"/>
            <p:cNvSpPr/>
            <p:nvPr/>
          </p:nvSpPr>
          <p:spPr>
            <a:xfrm>
              <a:off x="9849866" y="1266202"/>
              <a:ext cx="6448425" cy="6448425"/>
            </a:xfrm>
            <a:custGeom>
              <a:avLst/>
              <a:gdLst/>
              <a:ahLst/>
              <a:cxnLst/>
              <a:rect l="l" t="t" r="r" b="b"/>
              <a:pathLst>
                <a:path w="6448425" h="6448425">
                  <a:moveTo>
                    <a:pt x="3224276" y="0"/>
                  </a:moveTo>
                  <a:lnTo>
                    <a:pt x="0" y="3222967"/>
                  </a:lnTo>
                  <a:lnTo>
                    <a:pt x="3224276" y="6448425"/>
                  </a:lnTo>
                  <a:lnTo>
                    <a:pt x="6448425" y="3222967"/>
                  </a:lnTo>
                  <a:lnTo>
                    <a:pt x="3224276" y="0"/>
                  </a:lnTo>
                  <a:close/>
                </a:path>
              </a:pathLst>
            </a:custGeom>
            <a:solidFill>
              <a:srgbClr val="484C68"/>
            </a:solidFill>
          </p:spPr>
          <p:txBody>
            <a:bodyPr wrap="square" lIns="0" tIns="0" rIns="0" bIns="0" rtlCol="0"/>
            <a:lstStyle/>
            <a:p>
              <a:endParaRPr/>
            </a:p>
          </p:txBody>
        </p:sp>
        <p:sp>
          <p:nvSpPr>
            <p:cNvPr id="5" name="object 5"/>
            <p:cNvSpPr/>
            <p:nvPr/>
          </p:nvSpPr>
          <p:spPr>
            <a:xfrm>
              <a:off x="7159244" y="0"/>
              <a:ext cx="6448425" cy="3677285"/>
            </a:xfrm>
            <a:custGeom>
              <a:avLst/>
              <a:gdLst/>
              <a:ahLst/>
              <a:cxnLst/>
              <a:rect l="l" t="t" r="r" b="b"/>
              <a:pathLst>
                <a:path w="6448425" h="3677285">
                  <a:moveTo>
                    <a:pt x="5995397" y="0"/>
                  </a:moveTo>
                  <a:lnTo>
                    <a:pt x="453028" y="0"/>
                  </a:lnTo>
                  <a:lnTo>
                    <a:pt x="0" y="453020"/>
                  </a:lnTo>
                  <a:lnTo>
                    <a:pt x="3224212" y="3677233"/>
                  </a:lnTo>
                  <a:lnTo>
                    <a:pt x="6448424" y="453019"/>
                  </a:lnTo>
                  <a:lnTo>
                    <a:pt x="5995397" y="0"/>
                  </a:lnTo>
                  <a:close/>
                </a:path>
              </a:pathLst>
            </a:custGeom>
            <a:solidFill>
              <a:srgbClr val="70B1DA"/>
            </a:solidFill>
          </p:spPr>
          <p:txBody>
            <a:bodyPr wrap="square" lIns="0" tIns="0" rIns="0" bIns="0" rtlCol="0"/>
            <a:lstStyle/>
            <a:p>
              <a:endParaRPr/>
            </a:p>
          </p:txBody>
        </p:sp>
      </p:grpSp>
      <p:sp>
        <p:nvSpPr>
          <p:cNvPr id="9" name="Title 8">
            <a:extLst>
              <a:ext uri="{FF2B5EF4-FFF2-40B4-BE49-F238E27FC236}">
                <a16:creationId xmlns:a16="http://schemas.microsoft.com/office/drawing/2014/main" id="{E4AEF951-9F8A-5B5D-8481-8377C1EE1CFE}"/>
              </a:ext>
            </a:extLst>
          </p:cNvPr>
          <p:cNvSpPr>
            <a:spLocks noGrp="1"/>
          </p:cNvSpPr>
          <p:nvPr>
            <p:ph type="title"/>
          </p:nvPr>
        </p:nvSpPr>
        <p:spPr/>
        <p:txBody>
          <a:bodyPr/>
          <a:lstStyle/>
          <a:p>
            <a:r>
              <a:rPr lang="en-IN" sz="6750" dirty="0">
                <a:solidFill>
                  <a:schemeClr val="bg1"/>
                </a:solidFill>
              </a:rPr>
              <a:t>Accuracy Calculation</a:t>
            </a:r>
          </a:p>
        </p:txBody>
      </p:sp>
      <p:sp>
        <p:nvSpPr>
          <p:cNvPr id="8" name="object 8"/>
          <p:cNvSpPr/>
          <p:nvPr/>
        </p:nvSpPr>
        <p:spPr>
          <a:xfrm>
            <a:off x="1394575" y="2880297"/>
            <a:ext cx="4048125" cy="95250"/>
          </a:xfrm>
          <a:custGeom>
            <a:avLst/>
            <a:gdLst/>
            <a:ahLst/>
            <a:cxnLst/>
            <a:rect l="l" t="t" r="r" b="b"/>
            <a:pathLst>
              <a:path w="4048125" h="95250">
                <a:moveTo>
                  <a:pt x="4048125" y="0"/>
                </a:moveTo>
                <a:lnTo>
                  <a:pt x="0" y="0"/>
                </a:lnTo>
                <a:lnTo>
                  <a:pt x="0" y="95250"/>
                </a:lnTo>
                <a:lnTo>
                  <a:pt x="4048125" y="95250"/>
                </a:lnTo>
                <a:lnTo>
                  <a:pt x="4048125" y="0"/>
                </a:lnTo>
                <a:close/>
              </a:path>
            </a:pathLst>
          </a:custGeom>
          <a:solidFill>
            <a:srgbClr val="70B1DA"/>
          </a:solidFill>
        </p:spPr>
        <p:txBody>
          <a:bodyPr wrap="square" lIns="0" tIns="0" rIns="0" bIns="0" rtlCol="0"/>
          <a:lstStyle/>
          <a:p>
            <a:endParaRPr/>
          </a:p>
        </p:txBody>
      </p:sp>
      <p:pic>
        <p:nvPicPr>
          <p:cNvPr id="7" name="Picture 6">
            <a:extLst>
              <a:ext uri="{FF2B5EF4-FFF2-40B4-BE49-F238E27FC236}">
                <a16:creationId xmlns:a16="http://schemas.microsoft.com/office/drawing/2014/main" id="{5E49E95B-0455-C120-BA4A-751A676DD8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1150" y="3455389"/>
            <a:ext cx="9654835" cy="5642788"/>
          </a:xfrm>
          <a:prstGeom prst="rect">
            <a:avLst/>
          </a:prstGeom>
        </p:spPr>
      </p:pic>
    </p:spTree>
    <p:extLst>
      <p:ext uri="{BB962C8B-B14F-4D97-AF65-F5344CB8AC3E}">
        <p14:creationId xmlns:p14="http://schemas.microsoft.com/office/powerpoint/2010/main" val="2269130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640783" y="0"/>
            <a:ext cx="5647690" cy="5734685"/>
            <a:chOff x="12640783" y="0"/>
            <a:chExt cx="5647690" cy="5734685"/>
          </a:xfrm>
        </p:grpSpPr>
        <p:sp>
          <p:nvSpPr>
            <p:cNvPr id="3" name="object 3"/>
            <p:cNvSpPr/>
            <p:nvPr/>
          </p:nvSpPr>
          <p:spPr>
            <a:xfrm>
              <a:off x="16373094" y="2795257"/>
              <a:ext cx="1915160" cy="2939415"/>
            </a:xfrm>
            <a:custGeom>
              <a:avLst/>
              <a:gdLst/>
              <a:ahLst/>
              <a:cxnLst/>
              <a:rect l="l" t="t" r="r" b="b"/>
              <a:pathLst>
                <a:path w="1915159" h="2939415">
                  <a:moveTo>
                    <a:pt x="1739646" y="0"/>
                  </a:moveTo>
                  <a:lnTo>
                    <a:pt x="0" y="1738312"/>
                  </a:lnTo>
                  <a:lnTo>
                    <a:pt x="1201420" y="2938868"/>
                  </a:lnTo>
                  <a:lnTo>
                    <a:pt x="1914942" y="2225893"/>
                  </a:lnTo>
                  <a:lnTo>
                    <a:pt x="1914942" y="175170"/>
                  </a:lnTo>
                  <a:lnTo>
                    <a:pt x="1739646" y="0"/>
                  </a:lnTo>
                  <a:close/>
                </a:path>
              </a:pathLst>
            </a:custGeom>
            <a:solidFill>
              <a:srgbClr val="484C68"/>
            </a:solidFill>
          </p:spPr>
          <p:txBody>
            <a:bodyPr wrap="square" lIns="0" tIns="0" rIns="0" bIns="0" rtlCol="0"/>
            <a:lstStyle/>
            <a:p>
              <a:endParaRPr dirty="0"/>
            </a:p>
          </p:txBody>
        </p:sp>
        <p:sp>
          <p:nvSpPr>
            <p:cNvPr id="4" name="object 4"/>
            <p:cNvSpPr/>
            <p:nvPr/>
          </p:nvSpPr>
          <p:spPr>
            <a:xfrm>
              <a:off x="12640780" y="12"/>
              <a:ext cx="5647690" cy="4629150"/>
            </a:xfrm>
            <a:custGeom>
              <a:avLst/>
              <a:gdLst/>
              <a:ahLst/>
              <a:cxnLst/>
              <a:rect l="l" t="t" r="r" b="b"/>
              <a:pathLst>
                <a:path w="5647690" h="4629150">
                  <a:moveTo>
                    <a:pt x="5567083" y="2890278"/>
                  </a:moveTo>
                  <a:lnTo>
                    <a:pt x="4936274" y="2257488"/>
                  </a:lnTo>
                  <a:lnTo>
                    <a:pt x="3196755" y="3995801"/>
                  </a:lnTo>
                  <a:lnTo>
                    <a:pt x="3827437" y="4628591"/>
                  </a:lnTo>
                  <a:lnTo>
                    <a:pt x="5567083" y="2890278"/>
                  </a:lnTo>
                  <a:close/>
                </a:path>
                <a:path w="5647690" h="4629150">
                  <a:moveTo>
                    <a:pt x="5647207" y="0"/>
                  </a:moveTo>
                  <a:lnTo>
                    <a:pt x="0" y="0"/>
                  </a:lnTo>
                  <a:lnTo>
                    <a:pt x="3075978" y="3075914"/>
                  </a:lnTo>
                  <a:lnTo>
                    <a:pt x="5647207" y="504634"/>
                  </a:lnTo>
                  <a:lnTo>
                    <a:pt x="5647207" y="0"/>
                  </a:lnTo>
                  <a:close/>
                </a:path>
              </a:pathLst>
            </a:custGeom>
            <a:solidFill>
              <a:srgbClr val="70B1DA"/>
            </a:solidFill>
          </p:spPr>
          <p:txBody>
            <a:bodyPr wrap="square" lIns="0" tIns="0" rIns="0" bIns="0" rtlCol="0"/>
            <a:lstStyle/>
            <a:p>
              <a:endParaRPr dirty="0"/>
            </a:p>
          </p:txBody>
        </p:sp>
      </p:grpSp>
      <p:sp>
        <p:nvSpPr>
          <p:cNvPr id="5" name="object 5"/>
          <p:cNvSpPr/>
          <p:nvPr/>
        </p:nvSpPr>
        <p:spPr>
          <a:xfrm>
            <a:off x="15062454" y="6675004"/>
            <a:ext cx="3225800" cy="3612515"/>
          </a:xfrm>
          <a:custGeom>
            <a:avLst/>
            <a:gdLst/>
            <a:ahLst/>
            <a:cxnLst/>
            <a:rect l="l" t="t" r="r" b="b"/>
            <a:pathLst>
              <a:path w="3225800" h="3612515">
                <a:moveTo>
                  <a:pt x="3224287" y="0"/>
                </a:moveTo>
                <a:lnTo>
                  <a:pt x="0" y="3225457"/>
                </a:lnTo>
                <a:lnTo>
                  <a:pt x="386694" y="3611994"/>
                </a:lnTo>
                <a:lnTo>
                  <a:pt x="3225506" y="3611994"/>
                </a:lnTo>
                <a:lnTo>
                  <a:pt x="3225506" y="1219"/>
                </a:lnTo>
                <a:lnTo>
                  <a:pt x="3224287" y="0"/>
                </a:lnTo>
                <a:close/>
              </a:path>
            </a:pathLst>
          </a:custGeom>
          <a:solidFill>
            <a:srgbClr val="70B1DA"/>
          </a:solidFill>
        </p:spPr>
        <p:txBody>
          <a:bodyPr wrap="square" lIns="0" tIns="0" rIns="0" bIns="0" rtlCol="0"/>
          <a:lstStyle/>
          <a:p>
            <a:endParaRPr dirty="0"/>
          </a:p>
        </p:txBody>
      </p:sp>
      <p:sp>
        <p:nvSpPr>
          <p:cNvPr id="6" name="object 6"/>
          <p:cNvSpPr/>
          <p:nvPr/>
        </p:nvSpPr>
        <p:spPr>
          <a:xfrm>
            <a:off x="15857473" y="815687"/>
            <a:ext cx="2430780" cy="2623185"/>
          </a:xfrm>
          <a:custGeom>
            <a:avLst/>
            <a:gdLst/>
            <a:ahLst/>
            <a:cxnLst/>
            <a:rect l="l" t="t" r="r" b="b"/>
            <a:pathLst>
              <a:path w="2430780" h="2623185">
                <a:moveTo>
                  <a:pt x="2430499" y="0"/>
                </a:moveTo>
                <a:lnTo>
                  <a:pt x="0" y="2430433"/>
                </a:lnTo>
                <a:lnTo>
                  <a:pt x="194818" y="2622660"/>
                </a:lnTo>
                <a:lnTo>
                  <a:pt x="2430499" y="386907"/>
                </a:lnTo>
                <a:lnTo>
                  <a:pt x="2430499" y="0"/>
                </a:lnTo>
                <a:close/>
              </a:path>
            </a:pathLst>
          </a:custGeom>
          <a:solidFill>
            <a:srgbClr val="70B1DA"/>
          </a:solidFill>
        </p:spPr>
        <p:txBody>
          <a:bodyPr wrap="square" lIns="0" tIns="0" rIns="0" bIns="0" rtlCol="0"/>
          <a:lstStyle/>
          <a:p>
            <a:endParaRPr dirty="0"/>
          </a:p>
        </p:txBody>
      </p:sp>
      <p:sp>
        <p:nvSpPr>
          <p:cNvPr id="9" name="object 9"/>
          <p:cNvSpPr/>
          <p:nvPr/>
        </p:nvSpPr>
        <p:spPr>
          <a:xfrm>
            <a:off x="324249" y="2032029"/>
            <a:ext cx="4406502" cy="69821"/>
          </a:xfrm>
          <a:custGeom>
            <a:avLst/>
            <a:gdLst/>
            <a:ahLst/>
            <a:cxnLst/>
            <a:rect l="l" t="t" r="r" b="b"/>
            <a:pathLst>
              <a:path w="4048125" h="95250">
                <a:moveTo>
                  <a:pt x="4048125" y="0"/>
                </a:moveTo>
                <a:lnTo>
                  <a:pt x="0" y="0"/>
                </a:lnTo>
                <a:lnTo>
                  <a:pt x="0" y="95250"/>
                </a:lnTo>
                <a:lnTo>
                  <a:pt x="4048125" y="95250"/>
                </a:lnTo>
                <a:lnTo>
                  <a:pt x="4048125" y="0"/>
                </a:lnTo>
                <a:close/>
              </a:path>
            </a:pathLst>
          </a:custGeom>
          <a:solidFill>
            <a:srgbClr val="70B1DA"/>
          </a:solidFill>
        </p:spPr>
        <p:txBody>
          <a:bodyPr wrap="square" lIns="0" tIns="0" rIns="0" bIns="0" rtlCol="0"/>
          <a:lstStyle/>
          <a:p>
            <a:endParaRPr dirty="0"/>
          </a:p>
        </p:txBody>
      </p:sp>
      <p:sp>
        <p:nvSpPr>
          <p:cNvPr id="14" name="Title 13">
            <a:extLst>
              <a:ext uri="{FF2B5EF4-FFF2-40B4-BE49-F238E27FC236}">
                <a16:creationId xmlns:a16="http://schemas.microsoft.com/office/drawing/2014/main" id="{364DA4DC-F819-C776-2660-A56A40AB5204}"/>
              </a:ext>
            </a:extLst>
          </p:cNvPr>
          <p:cNvSpPr>
            <a:spLocks noGrp="1"/>
          </p:cNvSpPr>
          <p:nvPr>
            <p:ph type="title"/>
          </p:nvPr>
        </p:nvSpPr>
        <p:spPr>
          <a:xfrm>
            <a:off x="324248" y="906053"/>
            <a:ext cx="8486977" cy="923330"/>
          </a:xfrm>
        </p:spPr>
        <p:txBody>
          <a:bodyPr/>
          <a:lstStyle/>
          <a:p>
            <a:r>
              <a:rPr lang="en-IN" sz="6000" dirty="0"/>
              <a:t>Technologies</a:t>
            </a:r>
            <a:endParaRPr lang="en-IN" sz="6750" dirty="0"/>
          </a:p>
        </p:txBody>
      </p:sp>
      <p:sp>
        <p:nvSpPr>
          <p:cNvPr id="8" name="Rectangle 1">
            <a:extLst>
              <a:ext uri="{FF2B5EF4-FFF2-40B4-BE49-F238E27FC236}">
                <a16:creationId xmlns:a16="http://schemas.microsoft.com/office/drawing/2014/main" id="{8B9EDFED-C326-9E5B-37F1-D56F1CCE5409}"/>
              </a:ext>
            </a:extLst>
          </p:cNvPr>
          <p:cNvSpPr>
            <a:spLocks noChangeArrowheads="1"/>
          </p:cNvSpPr>
          <p:nvPr/>
        </p:nvSpPr>
        <p:spPr bwMode="auto">
          <a:xfrm>
            <a:off x="384255" y="2831217"/>
            <a:ext cx="17532190"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buFont typeface="Wingdings" panose="05000000000000000000" pitchFamily="2" charset="2"/>
              <a:buChar char="§"/>
            </a:pPr>
            <a:r>
              <a:rPr lang="en-US" sz="2400" b="1" dirty="0">
                <a:solidFill>
                  <a:schemeClr val="bg1"/>
                </a:solidFill>
                <a:latin typeface="Times New Roman" panose="02020603050405020304" pitchFamily="18" charset="0"/>
                <a:ea typeface="Calibri Light" panose="020F0302020204030204" pitchFamily="34" charset="0"/>
                <a:cs typeface="Times New Roman" panose="02020603050405020304" pitchFamily="18" charset="0"/>
              </a:rPr>
              <a:t>HTML (Hypertext Markup Language): </a:t>
            </a:r>
          </a:p>
          <a:p>
            <a:pPr algn="just"/>
            <a:r>
              <a:rPr lang="en-US" sz="2400" dirty="0">
                <a:solidFill>
                  <a:schemeClr val="bg1"/>
                </a:solidFill>
                <a:latin typeface="Times New Roman" panose="02020603050405020304" pitchFamily="18" charset="0"/>
                <a:ea typeface="Calibri Light" panose="020F0302020204030204" pitchFamily="34" charset="0"/>
                <a:cs typeface="Times New Roman" panose="02020603050405020304" pitchFamily="18" charset="0"/>
              </a:rPr>
              <a:t>Provides the structure and content of webpages. </a:t>
            </a:r>
          </a:p>
          <a:p>
            <a:pPr algn="just"/>
            <a:r>
              <a:rPr lang="en-US" sz="2400" dirty="0">
                <a:solidFill>
                  <a:schemeClr val="bg1"/>
                </a:solidFill>
                <a:latin typeface="Times New Roman" panose="02020603050405020304" pitchFamily="18" charset="0"/>
                <a:ea typeface="Calibri Light" panose="020F0302020204030204" pitchFamily="34" charset="0"/>
                <a:cs typeface="Times New Roman" panose="02020603050405020304" pitchFamily="18" charset="0"/>
              </a:rPr>
              <a:t>Defines the elements and layout of the webpage.</a:t>
            </a:r>
          </a:p>
          <a:p>
            <a:pPr algn="just"/>
            <a:endParaRPr lang="en-US" sz="2400" dirty="0">
              <a:solidFill>
                <a:schemeClr val="bg1"/>
              </a:solidFill>
              <a:latin typeface="Times New Roman" panose="02020603050405020304" pitchFamily="18" charset="0"/>
              <a:ea typeface="Calibri Light" panose="020F0302020204030204" pitchFamily="34" charset="0"/>
              <a:cs typeface="Times New Roman" panose="02020603050405020304" pitchFamily="18" charset="0"/>
            </a:endParaRPr>
          </a:p>
          <a:p>
            <a:pPr algn="just">
              <a:buFont typeface="Wingdings" panose="05000000000000000000" pitchFamily="2" charset="2"/>
              <a:buChar char="§"/>
            </a:pPr>
            <a:r>
              <a:rPr lang="en-US" sz="2400" b="1" dirty="0">
                <a:solidFill>
                  <a:schemeClr val="bg1"/>
                </a:solidFill>
                <a:latin typeface="Times New Roman" panose="02020603050405020304" pitchFamily="18" charset="0"/>
                <a:ea typeface="Calibri Light" panose="020F0302020204030204" pitchFamily="34" charset="0"/>
                <a:cs typeface="Times New Roman" panose="02020603050405020304" pitchFamily="18" charset="0"/>
              </a:rPr>
              <a:t>CSS (Cascading Style Sheets):</a:t>
            </a:r>
          </a:p>
          <a:p>
            <a:pPr algn="just"/>
            <a:r>
              <a:rPr lang="en-US" sz="2400" dirty="0">
                <a:solidFill>
                  <a:schemeClr val="bg1"/>
                </a:solidFill>
                <a:latin typeface="Times New Roman" panose="02020603050405020304" pitchFamily="18" charset="0"/>
                <a:ea typeface="Calibri Light" panose="020F0302020204030204" pitchFamily="34" charset="0"/>
                <a:cs typeface="Times New Roman" panose="02020603050405020304" pitchFamily="18" charset="0"/>
              </a:rPr>
              <a:t>Styles the HTML elements, controlling their appearance and layout.</a:t>
            </a:r>
          </a:p>
          <a:p>
            <a:pPr algn="just"/>
            <a:r>
              <a:rPr lang="en-US" sz="2400" dirty="0">
                <a:solidFill>
                  <a:schemeClr val="bg1"/>
                </a:solidFill>
                <a:latin typeface="Times New Roman" panose="02020603050405020304" pitchFamily="18" charset="0"/>
                <a:ea typeface="Calibri Light" panose="020F0302020204030204" pitchFamily="34" charset="0"/>
                <a:cs typeface="Times New Roman" panose="02020603050405020304" pitchFamily="18" charset="0"/>
              </a:rPr>
              <a:t>Defines the visual presentation of the webpage, including colors, fonts, and spacing.</a:t>
            </a:r>
          </a:p>
          <a:p>
            <a:pPr algn="just"/>
            <a:endParaRPr lang="en-US" sz="2400" dirty="0">
              <a:solidFill>
                <a:schemeClr val="bg1"/>
              </a:solidFill>
              <a:latin typeface="Times New Roman" panose="02020603050405020304" pitchFamily="18" charset="0"/>
              <a:ea typeface="Calibri Light" panose="020F0302020204030204" pitchFamily="34" charset="0"/>
              <a:cs typeface="Times New Roman" panose="02020603050405020304" pitchFamily="18" charset="0"/>
            </a:endParaRPr>
          </a:p>
          <a:p>
            <a:pPr algn="just">
              <a:buFont typeface="Wingdings" panose="05000000000000000000" pitchFamily="2" charset="2"/>
              <a:buChar char="§"/>
            </a:pPr>
            <a:r>
              <a:rPr lang="en-US" sz="2400" b="1" dirty="0">
                <a:solidFill>
                  <a:schemeClr val="bg1"/>
                </a:solidFill>
                <a:latin typeface="Times New Roman" panose="02020603050405020304" pitchFamily="18" charset="0"/>
                <a:ea typeface="Calibri Light" panose="020F0302020204030204" pitchFamily="34" charset="0"/>
                <a:cs typeface="Times New Roman" panose="02020603050405020304" pitchFamily="18" charset="0"/>
              </a:rPr>
              <a:t>JavaScript:</a:t>
            </a:r>
          </a:p>
          <a:p>
            <a:pPr algn="just"/>
            <a:r>
              <a:rPr lang="en-US" sz="2400" dirty="0">
                <a:solidFill>
                  <a:schemeClr val="bg1"/>
                </a:solidFill>
                <a:latin typeface="Times New Roman" panose="02020603050405020304" pitchFamily="18" charset="0"/>
                <a:ea typeface="Calibri Light" panose="020F0302020204030204" pitchFamily="34" charset="0"/>
                <a:cs typeface="Times New Roman" panose="02020603050405020304" pitchFamily="18" charset="0"/>
              </a:rPr>
              <a:t>Adds interactivity and dynamic behavior to the webpage(Notifications).</a:t>
            </a:r>
          </a:p>
          <a:p>
            <a:pPr algn="just"/>
            <a:r>
              <a:rPr lang="en-US" sz="2400" dirty="0">
                <a:solidFill>
                  <a:schemeClr val="bg1"/>
                </a:solidFill>
                <a:latin typeface="Times New Roman" panose="02020603050405020304" pitchFamily="18" charset="0"/>
                <a:ea typeface="Calibri Light" panose="020F0302020204030204" pitchFamily="34" charset="0"/>
                <a:cs typeface="Times New Roman" panose="02020603050405020304" pitchFamily="18" charset="0"/>
              </a:rPr>
              <a:t>Enables client-side scripting, allowing for features like form validation, animations, and DOM manipulation.</a:t>
            </a:r>
          </a:p>
          <a:p>
            <a:pPr algn="just">
              <a:buFont typeface="Wingdings" panose="05000000000000000000" pitchFamily="2" charset="2"/>
              <a:buChar char="§"/>
            </a:pPr>
            <a:endParaRPr lang="en-IN" sz="2400" dirty="0">
              <a:solidFill>
                <a:schemeClr val="bg1"/>
              </a:solidFill>
              <a:latin typeface="Times New Roman" panose="02020603050405020304" pitchFamily="18" charset="0"/>
              <a:ea typeface="Calibri Light" panose="020F0302020204030204"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Flask:</a:t>
            </a:r>
          </a:p>
          <a:p>
            <a:pPr marL="0" marR="0" lvl="0" indent="0" algn="just" defTabSz="914400" rtl="0" eaLnBrk="0" fontAlgn="base" latinLnBrk="0" hangingPunct="0">
              <a:lnSpc>
                <a:spcPct val="100000"/>
              </a:lnSpc>
              <a:spcBef>
                <a:spcPct val="0"/>
              </a:spcBef>
              <a:spcAft>
                <a:spcPct val="0"/>
              </a:spcAft>
              <a:buClrTx/>
              <a:buSzTx/>
              <a:tabLst/>
            </a:pPr>
            <a:r>
              <a:rPr lang="en-US" sz="2400" b="0" i="0" dirty="0">
                <a:solidFill>
                  <a:schemeClr val="bg1"/>
                </a:solidFill>
                <a:effectLst/>
                <a:latin typeface="Times New Roman" panose="02020603050405020304" pitchFamily="18" charset="0"/>
                <a:cs typeface="Times New Roman" panose="02020603050405020304" pitchFamily="18" charset="0"/>
              </a:rPr>
              <a:t>Flask is a lightweight web framework in Python used for building web applications. </a:t>
            </a:r>
          </a:p>
          <a:p>
            <a:pPr marL="0" marR="0" lvl="0" indent="0" algn="just" defTabSz="914400" rtl="0" eaLnBrk="0" fontAlgn="base" latinLnBrk="0" hangingPunct="0">
              <a:lnSpc>
                <a:spcPct val="100000"/>
              </a:lnSpc>
              <a:spcBef>
                <a:spcPct val="0"/>
              </a:spcBef>
              <a:spcAft>
                <a:spcPct val="0"/>
              </a:spcAft>
              <a:buClrTx/>
              <a:buSzTx/>
              <a:tabLst/>
            </a:pPr>
            <a:r>
              <a:rPr lang="en-US" sz="2400" b="0" i="0" dirty="0">
                <a:solidFill>
                  <a:schemeClr val="bg1"/>
                </a:solidFill>
                <a:effectLst/>
                <a:latin typeface="Times New Roman" panose="02020603050405020304" pitchFamily="18" charset="0"/>
                <a:cs typeface="Times New Roman" panose="02020603050405020304" pitchFamily="18" charset="0"/>
              </a:rPr>
              <a:t>It facilitates tasks like routing, rendering templates, handling requests, and interacting with databases.</a:t>
            </a:r>
            <a:endParaRPr kumimoji="0" lang="en-US" altLang="en-US" sz="2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9155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640783" y="0"/>
            <a:ext cx="5647690" cy="5734685"/>
            <a:chOff x="12640783" y="0"/>
            <a:chExt cx="5647690" cy="5734685"/>
          </a:xfrm>
        </p:grpSpPr>
        <p:sp>
          <p:nvSpPr>
            <p:cNvPr id="3" name="object 3"/>
            <p:cNvSpPr/>
            <p:nvPr/>
          </p:nvSpPr>
          <p:spPr>
            <a:xfrm>
              <a:off x="16373094" y="2795257"/>
              <a:ext cx="1915160" cy="2939415"/>
            </a:xfrm>
            <a:custGeom>
              <a:avLst/>
              <a:gdLst/>
              <a:ahLst/>
              <a:cxnLst/>
              <a:rect l="l" t="t" r="r" b="b"/>
              <a:pathLst>
                <a:path w="1915159" h="2939415">
                  <a:moveTo>
                    <a:pt x="1739646" y="0"/>
                  </a:moveTo>
                  <a:lnTo>
                    <a:pt x="0" y="1738312"/>
                  </a:lnTo>
                  <a:lnTo>
                    <a:pt x="1201420" y="2938868"/>
                  </a:lnTo>
                  <a:lnTo>
                    <a:pt x="1914942" y="2225893"/>
                  </a:lnTo>
                  <a:lnTo>
                    <a:pt x="1914942" y="175170"/>
                  </a:lnTo>
                  <a:lnTo>
                    <a:pt x="1739646" y="0"/>
                  </a:lnTo>
                  <a:close/>
                </a:path>
              </a:pathLst>
            </a:custGeom>
            <a:solidFill>
              <a:srgbClr val="484C68"/>
            </a:solidFill>
          </p:spPr>
          <p:txBody>
            <a:bodyPr wrap="square" lIns="0" tIns="0" rIns="0" bIns="0" rtlCol="0"/>
            <a:lstStyle/>
            <a:p>
              <a:endParaRPr dirty="0"/>
            </a:p>
          </p:txBody>
        </p:sp>
        <p:sp>
          <p:nvSpPr>
            <p:cNvPr id="4" name="object 4"/>
            <p:cNvSpPr/>
            <p:nvPr/>
          </p:nvSpPr>
          <p:spPr>
            <a:xfrm>
              <a:off x="12640780" y="12"/>
              <a:ext cx="5647690" cy="4629150"/>
            </a:xfrm>
            <a:custGeom>
              <a:avLst/>
              <a:gdLst/>
              <a:ahLst/>
              <a:cxnLst/>
              <a:rect l="l" t="t" r="r" b="b"/>
              <a:pathLst>
                <a:path w="5647690" h="4629150">
                  <a:moveTo>
                    <a:pt x="5567083" y="2890278"/>
                  </a:moveTo>
                  <a:lnTo>
                    <a:pt x="4936274" y="2257488"/>
                  </a:lnTo>
                  <a:lnTo>
                    <a:pt x="3196755" y="3995801"/>
                  </a:lnTo>
                  <a:lnTo>
                    <a:pt x="3827437" y="4628591"/>
                  </a:lnTo>
                  <a:lnTo>
                    <a:pt x="5567083" y="2890278"/>
                  </a:lnTo>
                  <a:close/>
                </a:path>
                <a:path w="5647690" h="4629150">
                  <a:moveTo>
                    <a:pt x="5647207" y="0"/>
                  </a:moveTo>
                  <a:lnTo>
                    <a:pt x="0" y="0"/>
                  </a:lnTo>
                  <a:lnTo>
                    <a:pt x="3075978" y="3075914"/>
                  </a:lnTo>
                  <a:lnTo>
                    <a:pt x="5647207" y="504634"/>
                  </a:lnTo>
                  <a:lnTo>
                    <a:pt x="5647207" y="0"/>
                  </a:lnTo>
                  <a:close/>
                </a:path>
              </a:pathLst>
            </a:custGeom>
            <a:solidFill>
              <a:srgbClr val="70B1DA"/>
            </a:solidFill>
          </p:spPr>
          <p:txBody>
            <a:bodyPr wrap="square" lIns="0" tIns="0" rIns="0" bIns="0" rtlCol="0"/>
            <a:lstStyle/>
            <a:p>
              <a:endParaRPr dirty="0"/>
            </a:p>
          </p:txBody>
        </p:sp>
      </p:grpSp>
      <p:sp>
        <p:nvSpPr>
          <p:cNvPr id="5" name="object 5"/>
          <p:cNvSpPr/>
          <p:nvPr/>
        </p:nvSpPr>
        <p:spPr>
          <a:xfrm>
            <a:off x="15062454" y="6675004"/>
            <a:ext cx="3225800" cy="3612515"/>
          </a:xfrm>
          <a:custGeom>
            <a:avLst/>
            <a:gdLst/>
            <a:ahLst/>
            <a:cxnLst/>
            <a:rect l="l" t="t" r="r" b="b"/>
            <a:pathLst>
              <a:path w="3225800" h="3612515">
                <a:moveTo>
                  <a:pt x="3224287" y="0"/>
                </a:moveTo>
                <a:lnTo>
                  <a:pt x="0" y="3225457"/>
                </a:lnTo>
                <a:lnTo>
                  <a:pt x="386694" y="3611994"/>
                </a:lnTo>
                <a:lnTo>
                  <a:pt x="3225506" y="3611994"/>
                </a:lnTo>
                <a:lnTo>
                  <a:pt x="3225506" y="1219"/>
                </a:lnTo>
                <a:lnTo>
                  <a:pt x="3224287" y="0"/>
                </a:lnTo>
                <a:close/>
              </a:path>
            </a:pathLst>
          </a:custGeom>
          <a:solidFill>
            <a:srgbClr val="70B1DA"/>
          </a:solidFill>
        </p:spPr>
        <p:txBody>
          <a:bodyPr wrap="square" lIns="0" tIns="0" rIns="0" bIns="0" rtlCol="0"/>
          <a:lstStyle/>
          <a:p>
            <a:endParaRPr dirty="0"/>
          </a:p>
        </p:txBody>
      </p:sp>
      <p:sp>
        <p:nvSpPr>
          <p:cNvPr id="6" name="object 6"/>
          <p:cNvSpPr/>
          <p:nvPr/>
        </p:nvSpPr>
        <p:spPr>
          <a:xfrm>
            <a:off x="15857473" y="815687"/>
            <a:ext cx="2430780" cy="2623185"/>
          </a:xfrm>
          <a:custGeom>
            <a:avLst/>
            <a:gdLst/>
            <a:ahLst/>
            <a:cxnLst/>
            <a:rect l="l" t="t" r="r" b="b"/>
            <a:pathLst>
              <a:path w="2430780" h="2623185">
                <a:moveTo>
                  <a:pt x="2430499" y="0"/>
                </a:moveTo>
                <a:lnTo>
                  <a:pt x="0" y="2430433"/>
                </a:lnTo>
                <a:lnTo>
                  <a:pt x="194818" y="2622660"/>
                </a:lnTo>
                <a:lnTo>
                  <a:pt x="2430499" y="386907"/>
                </a:lnTo>
                <a:lnTo>
                  <a:pt x="2430499" y="0"/>
                </a:lnTo>
                <a:close/>
              </a:path>
            </a:pathLst>
          </a:custGeom>
          <a:solidFill>
            <a:srgbClr val="70B1DA"/>
          </a:solidFill>
        </p:spPr>
        <p:txBody>
          <a:bodyPr wrap="square" lIns="0" tIns="0" rIns="0" bIns="0" rtlCol="0"/>
          <a:lstStyle/>
          <a:p>
            <a:endParaRPr dirty="0"/>
          </a:p>
        </p:txBody>
      </p:sp>
      <p:sp>
        <p:nvSpPr>
          <p:cNvPr id="9" name="object 9"/>
          <p:cNvSpPr/>
          <p:nvPr/>
        </p:nvSpPr>
        <p:spPr>
          <a:xfrm>
            <a:off x="539750" y="1293252"/>
            <a:ext cx="4048125" cy="95250"/>
          </a:xfrm>
          <a:custGeom>
            <a:avLst/>
            <a:gdLst/>
            <a:ahLst/>
            <a:cxnLst/>
            <a:rect l="l" t="t" r="r" b="b"/>
            <a:pathLst>
              <a:path w="4048125" h="95250">
                <a:moveTo>
                  <a:pt x="4048125" y="0"/>
                </a:moveTo>
                <a:lnTo>
                  <a:pt x="0" y="0"/>
                </a:lnTo>
                <a:lnTo>
                  <a:pt x="0" y="95250"/>
                </a:lnTo>
                <a:lnTo>
                  <a:pt x="4048125" y="95250"/>
                </a:lnTo>
                <a:lnTo>
                  <a:pt x="4048125" y="0"/>
                </a:lnTo>
                <a:close/>
              </a:path>
            </a:pathLst>
          </a:custGeom>
          <a:solidFill>
            <a:srgbClr val="70B1DA"/>
          </a:solidFill>
        </p:spPr>
        <p:txBody>
          <a:bodyPr wrap="square" lIns="0" tIns="0" rIns="0" bIns="0" rtlCol="0"/>
          <a:lstStyle/>
          <a:p>
            <a:endParaRPr dirty="0"/>
          </a:p>
        </p:txBody>
      </p:sp>
      <p:sp>
        <p:nvSpPr>
          <p:cNvPr id="14" name="Title 13">
            <a:extLst>
              <a:ext uri="{FF2B5EF4-FFF2-40B4-BE49-F238E27FC236}">
                <a16:creationId xmlns:a16="http://schemas.microsoft.com/office/drawing/2014/main" id="{364DA4DC-F819-C776-2660-A56A40AB5204}"/>
              </a:ext>
            </a:extLst>
          </p:cNvPr>
          <p:cNvSpPr>
            <a:spLocks noGrp="1"/>
          </p:cNvSpPr>
          <p:nvPr>
            <p:ph type="title"/>
          </p:nvPr>
        </p:nvSpPr>
        <p:spPr>
          <a:xfrm>
            <a:off x="282373" y="254506"/>
            <a:ext cx="6050507" cy="2077492"/>
          </a:xfrm>
        </p:spPr>
        <p:txBody>
          <a:bodyPr/>
          <a:lstStyle/>
          <a:p>
            <a:r>
              <a:rPr lang="en-IN" sz="6750" dirty="0"/>
              <a:t>Web Interface</a:t>
            </a:r>
          </a:p>
        </p:txBody>
      </p:sp>
      <p:sp>
        <p:nvSpPr>
          <p:cNvPr id="8" name="Rectangle 1">
            <a:extLst>
              <a:ext uri="{FF2B5EF4-FFF2-40B4-BE49-F238E27FC236}">
                <a16:creationId xmlns:a16="http://schemas.microsoft.com/office/drawing/2014/main" id="{8B9EDFED-C326-9E5B-37F1-D56F1CCE5409}"/>
              </a:ext>
            </a:extLst>
          </p:cNvPr>
          <p:cNvSpPr>
            <a:spLocks noChangeArrowheads="1"/>
          </p:cNvSpPr>
          <p:nvPr/>
        </p:nvSpPr>
        <p:spPr bwMode="auto">
          <a:xfrm>
            <a:off x="384255" y="1538555"/>
            <a:ext cx="17532190" cy="8217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Welcome page:</a:t>
            </a:r>
            <a:endParaRPr kumimoji="0" lang="en-US" altLang="en-US" sz="2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 visually appealing welcome page for a website. It features a full-screen video background that plays automatically and loops continuously. The content, including a welcoming message and an "Enter" button, is centered on the page. The text color of the heading undergoes a subtle animation, transitioning between white and a lighter shade. When the "Enter" button is clicked, it triggers a JavaScript function that redirects the user to another page, likely the main page of the website, using Flask's </a:t>
            </a:r>
            <a:r>
              <a:rPr kumimoji="0" lang="en-US" altLang="en-US" sz="2400" b="1" i="0" u="none" strike="noStrike" cap="none" normalizeH="0" baseline="0" dirty="0" err="1">
                <a:ln>
                  <a:noFill/>
                </a:ln>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url_for</a:t>
            </a:r>
            <a:r>
              <a:rPr kumimoji="0" lang="en-US" altLang="en-US" sz="2400" b="0" i="0" u="none" strike="noStrike" cap="none" normalizeH="0" baseline="0" dirty="0">
                <a:ln>
                  <a:noFill/>
                </a:ln>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function. The combination of video background, animation, and interactive button provides an engaging introduction to the website, inviting users to explore further.</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Home page:</a:t>
            </a:r>
            <a:endParaRPr kumimoji="0" lang="en-US" altLang="en-US" sz="2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 webpage for a stock visualization platform. It includes a navigation bar with links to different sections like Products, Community, Markets, News, Brokers, and More, each with nested dropdown menus for more specific options. The page also features sections for text content, including a headline promoting the platform's charting capabilities and a video section displaying market-related content. It incorporates Tailwind CSS for styling, Font Awesome for icons, and JavaScript for interaction, such as toggling the dropdown menus and redirecting users upon button click. Additionally, it utilizes Flask's </a:t>
            </a:r>
            <a:r>
              <a:rPr kumimoji="0" lang="en-US" altLang="en-US" sz="2400" b="1" i="0" u="none" strike="noStrike" cap="none" normalizeH="0" baseline="0" dirty="0" err="1">
                <a:ln>
                  <a:noFill/>
                </a:ln>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url_for</a:t>
            </a:r>
            <a:r>
              <a:rPr kumimoji="0" lang="en-US" altLang="en-US" sz="2400" b="0" i="0" u="none" strike="noStrike" cap="none" normalizeH="0" baseline="0" dirty="0">
                <a:ln>
                  <a:noFill/>
                </a:ln>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function to dynamically generate URLs for static assets and page redirects, enhancing the scalability and maintainability of the web application.</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Prediction page:</a:t>
            </a:r>
            <a:endParaRPr kumimoji="0" lang="en-US" altLang="en-US" sz="2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 webpage for stock prediction functionality. It includes a form allowing users to select a company, attribute, and graph type for stock visualization. Upon submission, the form sends a POST request to "/home1" for processing. The page also displays information about the selected company, including a predicted value with an arrow indicator based on today's value, if available. Additionally, it features a container for displaying the stock graph, which is dynamically updated based on user input. The script section utilizes JavaScript to handle page load events, store and retrieve input values and graph data from session storage, and dynamically update the form inputs and graph display accordingly. </a:t>
            </a:r>
            <a:endParaRPr kumimoji="0" lang="en-US" altLang="en-US" sz="2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7944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640783" y="0"/>
            <a:ext cx="5647690" cy="5734685"/>
            <a:chOff x="12640783" y="0"/>
            <a:chExt cx="5647690" cy="5734685"/>
          </a:xfrm>
        </p:grpSpPr>
        <p:sp>
          <p:nvSpPr>
            <p:cNvPr id="3" name="object 3"/>
            <p:cNvSpPr/>
            <p:nvPr/>
          </p:nvSpPr>
          <p:spPr>
            <a:xfrm>
              <a:off x="16373094" y="2795257"/>
              <a:ext cx="1915160" cy="2939415"/>
            </a:xfrm>
            <a:custGeom>
              <a:avLst/>
              <a:gdLst/>
              <a:ahLst/>
              <a:cxnLst/>
              <a:rect l="l" t="t" r="r" b="b"/>
              <a:pathLst>
                <a:path w="1915159" h="2939415">
                  <a:moveTo>
                    <a:pt x="1739646" y="0"/>
                  </a:moveTo>
                  <a:lnTo>
                    <a:pt x="0" y="1738312"/>
                  </a:lnTo>
                  <a:lnTo>
                    <a:pt x="1201420" y="2938868"/>
                  </a:lnTo>
                  <a:lnTo>
                    <a:pt x="1914942" y="2225893"/>
                  </a:lnTo>
                  <a:lnTo>
                    <a:pt x="1914942" y="175170"/>
                  </a:lnTo>
                  <a:lnTo>
                    <a:pt x="1739646" y="0"/>
                  </a:lnTo>
                  <a:close/>
                </a:path>
              </a:pathLst>
            </a:custGeom>
            <a:solidFill>
              <a:srgbClr val="484C68"/>
            </a:solidFill>
          </p:spPr>
          <p:txBody>
            <a:bodyPr wrap="square" lIns="0" tIns="0" rIns="0" bIns="0" rtlCol="0"/>
            <a:lstStyle/>
            <a:p>
              <a:endParaRPr dirty="0"/>
            </a:p>
          </p:txBody>
        </p:sp>
        <p:sp>
          <p:nvSpPr>
            <p:cNvPr id="4" name="object 4"/>
            <p:cNvSpPr/>
            <p:nvPr/>
          </p:nvSpPr>
          <p:spPr>
            <a:xfrm>
              <a:off x="12640780" y="12"/>
              <a:ext cx="5647690" cy="4629150"/>
            </a:xfrm>
            <a:custGeom>
              <a:avLst/>
              <a:gdLst/>
              <a:ahLst/>
              <a:cxnLst/>
              <a:rect l="l" t="t" r="r" b="b"/>
              <a:pathLst>
                <a:path w="5647690" h="4629150">
                  <a:moveTo>
                    <a:pt x="5567083" y="2890278"/>
                  </a:moveTo>
                  <a:lnTo>
                    <a:pt x="4936274" y="2257488"/>
                  </a:lnTo>
                  <a:lnTo>
                    <a:pt x="3196755" y="3995801"/>
                  </a:lnTo>
                  <a:lnTo>
                    <a:pt x="3827437" y="4628591"/>
                  </a:lnTo>
                  <a:lnTo>
                    <a:pt x="5567083" y="2890278"/>
                  </a:lnTo>
                  <a:close/>
                </a:path>
                <a:path w="5647690" h="4629150">
                  <a:moveTo>
                    <a:pt x="5647207" y="0"/>
                  </a:moveTo>
                  <a:lnTo>
                    <a:pt x="0" y="0"/>
                  </a:lnTo>
                  <a:lnTo>
                    <a:pt x="3075978" y="3075914"/>
                  </a:lnTo>
                  <a:lnTo>
                    <a:pt x="5647207" y="504634"/>
                  </a:lnTo>
                  <a:lnTo>
                    <a:pt x="5647207" y="0"/>
                  </a:lnTo>
                  <a:close/>
                </a:path>
              </a:pathLst>
            </a:custGeom>
            <a:solidFill>
              <a:srgbClr val="70B1DA"/>
            </a:solidFill>
          </p:spPr>
          <p:txBody>
            <a:bodyPr wrap="square" lIns="0" tIns="0" rIns="0" bIns="0" rtlCol="0"/>
            <a:lstStyle/>
            <a:p>
              <a:endParaRPr dirty="0"/>
            </a:p>
          </p:txBody>
        </p:sp>
      </p:grpSp>
      <p:sp>
        <p:nvSpPr>
          <p:cNvPr id="5" name="object 5"/>
          <p:cNvSpPr/>
          <p:nvPr/>
        </p:nvSpPr>
        <p:spPr>
          <a:xfrm>
            <a:off x="15062454" y="6675004"/>
            <a:ext cx="3225800" cy="3612515"/>
          </a:xfrm>
          <a:custGeom>
            <a:avLst/>
            <a:gdLst/>
            <a:ahLst/>
            <a:cxnLst/>
            <a:rect l="l" t="t" r="r" b="b"/>
            <a:pathLst>
              <a:path w="3225800" h="3612515">
                <a:moveTo>
                  <a:pt x="3224287" y="0"/>
                </a:moveTo>
                <a:lnTo>
                  <a:pt x="0" y="3225457"/>
                </a:lnTo>
                <a:lnTo>
                  <a:pt x="386694" y="3611994"/>
                </a:lnTo>
                <a:lnTo>
                  <a:pt x="3225506" y="3611994"/>
                </a:lnTo>
                <a:lnTo>
                  <a:pt x="3225506" y="1219"/>
                </a:lnTo>
                <a:lnTo>
                  <a:pt x="3224287" y="0"/>
                </a:lnTo>
                <a:close/>
              </a:path>
            </a:pathLst>
          </a:custGeom>
          <a:solidFill>
            <a:srgbClr val="70B1DA"/>
          </a:solidFill>
        </p:spPr>
        <p:txBody>
          <a:bodyPr wrap="square" lIns="0" tIns="0" rIns="0" bIns="0" rtlCol="0"/>
          <a:lstStyle/>
          <a:p>
            <a:endParaRPr dirty="0"/>
          </a:p>
        </p:txBody>
      </p:sp>
      <p:sp>
        <p:nvSpPr>
          <p:cNvPr id="6" name="object 6"/>
          <p:cNvSpPr/>
          <p:nvPr/>
        </p:nvSpPr>
        <p:spPr>
          <a:xfrm>
            <a:off x="15857473" y="815687"/>
            <a:ext cx="2430780" cy="2623185"/>
          </a:xfrm>
          <a:custGeom>
            <a:avLst/>
            <a:gdLst/>
            <a:ahLst/>
            <a:cxnLst/>
            <a:rect l="l" t="t" r="r" b="b"/>
            <a:pathLst>
              <a:path w="2430780" h="2623185">
                <a:moveTo>
                  <a:pt x="2430499" y="0"/>
                </a:moveTo>
                <a:lnTo>
                  <a:pt x="0" y="2430433"/>
                </a:lnTo>
                <a:lnTo>
                  <a:pt x="194818" y="2622660"/>
                </a:lnTo>
                <a:lnTo>
                  <a:pt x="2430499" y="386907"/>
                </a:lnTo>
                <a:lnTo>
                  <a:pt x="2430499" y="0"/>
                </a:lnTo>
                <a:close/>
              </a:path>
            </a:pathLst>
          </a:custGeom>
          <a:solidFill>
            <a:srgbClr val="70B1DA"/>
          </a:solidFill>
        </p:spPr>
        <p:txBody>
          <a:bodyPr wrap="square" lIns="0" tIns="0" rIns="0" bIns="0" rtlCol="0"/>
          <a:lstStyle/>
          <a:p>
            <a:endParaRPr dirty="0"/>
          </a:p>
        </p:txBody>
      </p:sp>
      <p:sp>
        <p:nvSpPr>
          <p:cNvPr id="9" name="object 9"/>
          <p:cNvSpPr/>
          <p:nvPr/>
        </p:nvSpPr>
        <p:spPr>
          <a:xfrm>
            <a:off x="539750" y="1293252"/>
            <a:ext cx="4048125" cy="95250"/>
          </a:xfrm>
          <a:custGeom>
            <a:avLst/>
            <a:gdLst/>
            <a:ahLst/>
            <a:cxnLst/>
            <a:rect l="l" t="t" r="r" b="b"/>
            <a:pathLst>
              <a:path w="4048125" h="95250">
                <a:moveTo>
                  <a:pt x="4048125" y="0"/>
                </a:moveTo>
                <a:lnTo>
                  <a:pt x="0" y="0"/>
                </a:lnTo>
                <a:lnTo>
                  <a:pt x="0" y="95250"/>
                </a:lnTo>
                <a:lnTo>
                  <a:pt x="4048125" y="95250"/>
                </a:lnTo>
                <a:lnTo>
                  <a:pt x="4048125" y="0"/>
                </a:lnTo>
                <a:close/>
              </a:path>
            </a:pathLst>
          </a:custGeom>
          <a:solidFill>
            <a:srgbClr val="70B1DA"/>
          </a:solidFill>
        </p:spPr>
        <p:txBody>
          <a:bodyPr wrap="square" lIns="0" tIns="0" rIns="0" bIns="0" rtlCol="0"/>
          <a:lstStyle/>
          <a:p>
            <a:endParaRPr dirty="0"/>
          </a:p>
        </p:txBody>
      </p:sp>
      <p:sp>
        <p:nvSpPr>
          <p:cNvPr id="14" name="Title 13">
            <a:extLst>
              <a:ext uri="{FF2B5EF4-FFF2-40B4-BE49-F238E27FC236}">
                <a16:creationId xmlns:a16="http://schemas.microsoft.com/office/drawing/2014/main" id="{364DA4DC-F819-C776-2660-A56A40AB5204}"/>
              </a:ext>
            </a:extLst>
          </p:cNvPr>
          <p:cNvSpPr>
            <a:spLocks noGrp="1"/>
          </p:cNvSpPr>
          <p:nvPr>
            <p:ph type="title"/>
          </p:nvPr>
        </p:nvSpPr>
        <p:spPr>
          <a:xfrm>
            <a:off x="282373" y="254506"/>
            <a:ext cx="6050507" cy="2077492"/>
          </a:xfrm>
        </p:spPr>
        <p:txBody>
          <a:bodyPr/>
          <a:lstStyle/>
          <a:p>
            <a:r>
              <a:rPr lang="en-IN" sz="6750" dirty="0"/>
              <a:t>Web Interface</a:t>
            </a:r>
          </a:p>
        </p:txBody>
      </p:sp>
      <p:sp>
        <p:nvSpPr>
          <p:cNvPr id="8" name="Rectangle 1">
            <a:extLst>
              <a:ext uri="{FF2B5EF4-FFF2-40B4-BE49-F238E27FC236}">
                <a16:creationId xmlns:a16="http://schemas.microsoft.com/office/drawing/2014/main" id="{8B9EDFED-C326-9E5B-37F1-D56F1CCE5409}"/>
              </a:ext>
            </a:extLst>
          </p:cNvPr>
          <p:cNvSpPr>
            <a:spLocks noChangeArrowheads="1"/>
          </p:cNvSpPr>
          <p:nvPr/>
        </p:nvSpPr>
        <p:spPr bwMode="auto">
          <a:xfrm>
            <a:off x="244478" y="1956525"/>
            <a:ext cx="1753219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News page:</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This HTML code template is designed for presenting news articles on a web page. It includes CSS styling for layout and visual presentation. The page structure consists of a title, "Latest News," and an unordered list (</a:t>
            </a:r>
            <a:r>
              <a:rPr kumimoji="0" lang="en-US" altLang="en-US" sz="2400" b="1" i="0" u="none" strike="noStrike" cap="none" normalizeH="0" baseline="0" dirty="0">
                <a:ln>
                  <a:noFill/>
                </a:ln>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&lt;</a:t>
            </a:r>
            <a:r>
              <a:rPr kumimoji="0" lang="en-US" altLang="en-US" sz="2400" b="1" i="0" u="none" strike="noStrike" cap="none" normalizeH="0" baseline="0" dirty="0" err="1">
                <a:ln>
                  <a:noFill/>
                </a:ln>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ul</a:t>
            </a:r>
            <a:r>
              <a:rPr kumimoji="0" lang="en-US" altLang="en-US" sz="2400" b="1" i="0" u="none" strike="noStrike" cap="none" normalizeH="0" baseline="0" dirty="0">
                <a:ln>
                  <a:noFill/>
                </a:ln>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&gt;</a:t>
            </a:r>
            <a:r>
              <a:rPr kumimoji="0" lang="en-US" altLang="en-US" sz="2400" b="0" i="0" u="none" strike="noStrike" cap="none" normalizeH="0" baseline="0" dirty="0">
                <a:ln>
                  <a:noFill/>
                </a:ln>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where each article is displayed. Each article includes a link (</a:t>
            </a:r>
            <a:r>
              <a:rPr kumimoji="0" lang="en-US" altLang="en-US" sz="2400" b="1" i="0" u="none" strike="noStrike" cap="none" normalizeH="0" baseline="0" dirty="0">
                <a:ln>
                  <a:noFill/>
                </a:ln>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&lt;a&gt;</a:t>
            </a:r>
            <a:r>
              <a:rPr kumimoji="0" lang="en-US" altLang="en-US" sz="2400" b="0" i="0" u="none" strike="noStrike" cap="none" normalizeH="0" baseline="0" dirty="0">
                <a:ln>
                  <a:noFill/>
                </a:ln>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to read more about it. The CSS styles define the layout, colors, and fonts for the elements. The code assumes dynamic content in the form of a list of articles, indicating its integration with server-side technologies for data rendering. </a:t>
            </a:r>
            <a:endParaRPr kumimoji="0" lang="en-US" altLang="en-US" sz="2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Profit Calculator page:</a:t>
            </a:r>
            <a:endParaRPr kumimoji="0" lang="en-US" altLang="en-US" sz="2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This HTML code template is for a form that calculates profit based on user input. It's structured with HTML elements and styled using CSS for visual presentation. The form includes input fields for selecting a company, entering the number of shares, and specifying buying and selling dates. Upon submission, the form sends data to a server-side endpoint for profit calculation. The CSS styles define the layout, colors, and fonts for the elements. The calculated profit is displayed below the form in a designated </a:t>
            </a:r>
            <a:r>
              <a:rPr kumimoji="0" lang="en-US" altLang="en-US" sz="2400" b="1" i="0" u="none" strike="noStrike" cap="none" normalizeH="0" baseline="0" dirty="0">
                <a:ln>
                  <a:noFill/>
                </a:ln>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&lt;div&gt;</a:t>
            </a:r>
            <a:r>
              <a:rPr kumimoji="0" lang="en-US" altLang="en-US" sz="2400" b="0" i="0" u="none" strike="noStrike" cap="none" normalizeH="0" baseline="0" dirty="0">
                <a:ln>
                  <a:noFill/>
                </a:ln>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with the id "profit".</a:t>
            </a:r>
            <a:endParaRPr kumimoji="0" lang="en-US" altLang="en-US" sz="36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2101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67504" y="0"/>
            <a:ext cx="7620634" cy="5420995"/>
            <a:chOff x="10667504" y="0"/>
            <a:chExt cx="7620634" cy="5420995"/>
          </a:xfrm>
        </p:grpSpPr>
        <p:sp>
          <p:nvSpPr>
            <p:cNvPr id="3" name="object 3"/>
            <p:cNvSpPr/>
            <p:nvPr/>
          </p:nvSpPr>
          <p:spPr>
            <a:xfrm>
              <a:off x="11205248" y="12"/>
              <a:ext cx="7082790" cy="5093970"/>
            </a:xfrm>
            <a:custGeom>
              <a:avLst/>
              <a:gdLst/>
              <a:ahLst/>
              <a:cxnLst/>
              <a:rect l="l" t="t" r="r" b="b"/>
              <a:pathLst>
                <a:path w="7082790" h="5093970">
                  <a:moveTo>
                    <a:pt x="2938869" y="3168294"/>
                  </a:moveTo>
                  <a:lnTo>
                    <a:pt x="1738325" y="1965236"/>
                  </a:lnTo>
                  <a:lnTo>
                    <a:pt x="0" y="3703548"/>
                  </a:lnTo>
                  <a:lnTo>
                    <a:pt x="1200569" y="4906607"/>
                  </a:lnTo>
                  <a:lnTo>
                    <a:pt x="2938869" y="3168294"/>
                  </a:lnTo>
                  <a:close/>
                </a:path>
                <a:path w="7082790" h="5093970">
                  <a:moveTo>
                    <a:pt x="7082701" y="558749"/>
                  </a:moveTo>
                  <a:lnTo>
                    <a:pt x="6523952" y="0"/>
                  </a:lnTo>
                  <a:lnTo>
                    <a:pt x="3813949" y="0"/>
                  </a:lnTo>
                  <a:lnTo>
                    <a:pt x="1944712" y="1869198"/>
                  </a:lnTo>
                  <a:lnTo>
                    <a:pt x="5168989" y="5093411"/>
                  </a:lnTo>
                  <a:lnTo>
                    <a:pt x="7082701" y="3179661"/>
                  </a:lnTo>
                  <a:lnTo>
                    <a:pt x="7082701" y="558749"/>
                  </a:lnTo>
                  <a:close/>
                </a:path>
              </a:pathLst>
            </a:custGeom>
            <a:solidFill>
              <a:srgbClr val="70B1DA"/>
            </a:solidFill>
          </p:spPr>
          <p:txBody>
            <a:bodyPr wrap="square" lIns="0" tIns="0" rIns="0" bIns="0" rtlCol="0"/>
            <a:lstStyle/>
            <a:p>
              <a:endParaRPr dirty="0"/>
            </a:p>
          </p:txBody>
        </p:sp>
        <p:sp>
          <p:nvSpPr>
            <p:cNvPr id="4" name="object 4"/>
            <p:cNvSpPr/>
            <p:nvPr/>
          </p:nvSpPr>
          <p:spPr>
            <a:xfrm>
              <a:off x="10667504" y="1429994"/>
              <a:ext cx="2371090" cy="2371725"/>
            </a:xfrm>
            <a:custGeom>
              <a:avLst/>
              <a:gdLst/>
              <a:ahLst/>
              <a:cxnLst/>
              <a:rect l="l" t="t" r="r" b="b"/>
              <a:pathLst>
                <a:path w="2371090" h="2371725">
                  <a:moveTo>
                    <a:pt x="1738312" y="0"/>
                  </a:moveTo>
                  <a:lnTo>
                    <a:pt x="0" y="1738312"/>
                  </a:lnTo>
                  <a:lnTo>
                    <a:pt x="632790" y="2371115"/>
                  </a:lnTo>
                  <a:lnTo>
                    <a:pt x="2371077" y="630301"/>
                  </a:lnTo>
                  <a:lnTo>
                    <a:pt x="1738312" y="0"/>
                  </a:lnTo>
                  <a:close/>
                </a:path>
              </a:pathLst>
            </a:custGeom>
            <a:solidFill>
              <a:srgbClr val="484C68"/>
            </a:solidFill>
          </p:spPr>
          <p:txBody>
            <a:bodyPr wrap="square" lIns="0" tIns="0" rIns="0" bIns="0" rtlCol="0"/>
            <a:lstStyle/>
            <a:p>
              <a:endParaRPr dirty="0"/>
            </a:p>
          </p:txBody>
        </p:sp>
        <p:sp>
          <p:nvSpPr>
            <p:cNvPr id="5" name="object 5"/>
            <p:cNvSpPr/>
            <p:nvPr/>
          </p:nvSpPr>
          <p:spPr>
            <a:xfrm>
              <a:off x="16535019" y="3474669"/>
              <a:ext cx="1753235" cy="1946275"/>
            </a:xfrm>
            <a:custGeom>
              <a:avLst/>
              <a:gdLst/>
              <a:ahLst/>
              <a:cxnLst/>
              <a:rect l="l" t="t" r="r" b="b"/>
              <a:pathLst>
                <a:path w="1753234" h="1946275">
                  <a:moveTo>
                    <a:pt x="1752992" y="0"/>
                  </a:moveTo>
                  <a:lnTo>
                    <a:pt x="0" y="1751456"/>
                  </a:lnTo>
                  <a:lnTo>
                    <a:pt x="194691" y="1946186"/>
                  </a:lnTo>
                  <a:lnTo>
                    <a:pt x="1752992" y="386511"/>
                  </a:lnTo>
                  <a:lnTo>
                    <a:pt x="1752992" y="0"/>
                  </a:lnTo>
                  <a:close/>
                </a:path>
              </a:pathLst>
            </a:custGeom>
            <a:solidFill>
              <a:srgbClr val="70B1DA"/>
            </a:solidFill>
          </p:spPr>
          <p:txBody>
            <a:bodyPr wrap="square" lIns="0" tIns="0" rIns="0" bIns="0" rtlCol="0"/>
            <a:lstStyle/>
            <a:p>
              <a:endParaRPr dirty="0"/>
            </a:p>
          </p:txBody>
        </p:sp>
      </p:grpSp>
      <p:grpSp>
        <p:nvGrpSpPr>
          <p:cNvPr id="6" name="object 6"/>
          <p:cNvGrpSpPr/>
          <p:nvPr/>
        </p:nvGrpSpPr>
        <p:grpSpPr>
          <a:xfrm>
            <a:off x="0" y="4062768"/>
            <a:ext cx="4617085" cy="6224270"/>
            <a:chOff x="0" y="4062768"/>
            <a:chExt cx="4617085" cy="6224270"/>
          </a:xfrm>
        </p:grpSpPr>
        <p:sp>
          <p:nvSpPr>
            <p:cNvPr id="7" name="object 7"/>
            <p:cNvSpPr/>
            <p:nvPr/>
          </p:nvSpPr>
          <p:spPr>
            <a:xfrm>
              <a:off x="0" y="6801866"/>
              <a:ext cx="4617085" cy="3485515"/>
            </a:xfrm>
            <a:custGeom>
              <a:avLst/>
              <a:gdLst/>
              <a:ahLst/>
              <a:cxnLst/>
              <a:rect l="l" t="t" r="r" b="b"/>
              <a:pathLst>
                <a:path w="4617085" h="3485515">
                  <a:moveTo>
                    <a:pt x="1392351" y="0"/>
                  </a:moveTo>
                  <a:lnTo>
                    <a:pt x="0" y="1391813"/>
                  </a:lnTo>
                  <a:lnTo>
                    <a:pt x="0" y="3485132"/>
                  </a:lnTo>
                  <a:lnTo>
                    <a:pt x="4354500" y="3485132"/>
                  </a:lnTo>
                  <a:lnTo>
                    <a:pt x="4616551" y="3222979"/>
                  </a:lnTo>
                  <a:lnTo>
                    <a:pt x="1392351" y="0"/>
                  </a:lnTo>
                  <a:close/>
                </a:path>
              </a:pathLst>
            </a:custGeom>
            <a:solidFill>
              <a:srgbClr val="484C68"/>
            </a:solidFill>
          </p:spPr>
          <p:txBody>
            <a:bodyPr wrap="square" lIns="0" tIns="0" rIns="0" bIns="0" rtlCol="0"/>
            <a:lstStyle/>
            <a:p>
              <a:endParaRPr dirty="0"/>
            </a:p>
          </p:txBody>
        </p:sp>
        <p:sp>
          <p:nvSpPr>
            <p:cNvPr id="8" name="object 8"/>
            <p:cNvSpPr/>
            <p:nvPr/>
          </p:nvSpPr>
          <p:spPr>
            <a:xfrm>
              <a:off x="0" y="4062768"/>
              <a:ext cx="1925955" cy="3851910"/>
            </a:xfrm>
            <a:custGeom>
              <a:avLst/>
              <a:gdLst/>
              <a:ahLst/>
              <a:cxnLst/>
              <a:rect l="l" t="t" r="r" b="b"/>
              <a:pathLst>
                <a:path w="1925955" h="3851909">
                  <a:moveTo>
                    <a:pt x="0" y="0"/>
                  </a:moveTo>
                  <a:lnTo>
                    <a:pt x="0" y="3851856"/>
                  </a:lnTo>
                  <a:lnTo>
                    <a:pt x="1925929" y="1925929"/>
                  </a:lnTo>
                  <a:lnTo>
                    <a:pt x="0" y="0"/>
                  </a:lnTo>
                  <a:close/>
                </a:path>
              </a:pathLst>
            </a:custGeom>
            <a:solidFill>
              <a:srgbClr val="70B1DA"/>
            </a:solidFill>
          </p:spPr>
          <p:txBody>
            <a:bodyPr wrap="square" lIns="0" tIns="0" rIns="0" bIns="0" rtlCol="0"/>
            <a:lstStyle/>
            <a:p>
              <a:endParaRPr dirty="0"/>
            </a:p>
          </p:txBody>
        </p:sp>
      </p:grpSp>
      <p:sp>
        <p:nvSpPr>
          <p:cNvPr id="9" name="object 9"/>
          <p:cNvSpPr txBox="1">
            <a:spLocks noGrp="1"/>
          </p:cNvSpPr>
          <p:nvPr>
            <p:ph type="title"/>
          </p:nvPr>
        </p:nvSpPr>
        <p:spPr>
          <a:xfrm>
            <a:off x="6851798" y="964916"/>
            <a:ext cx="3045541" cy="644407"/>
          </a:xfrm>
          <a:prstGeom prst="rect">
            <a:avLst/>
          </a:prstGeom>
        </p:spPr>
        <p:txBody>
          <a:bodyPr vert="horz" wrap="square" lIns="0" tIns="15875" rIns="0" bIns="0" rtlCol="0">
            <a:spAutoFit/>
          </a:bodyPr>
          <a:lstStyle/>
          <a:p>
            <a:pPr marR="5080" algn="r">
              <a:lnSpc>
                <a:spcPts val="4850"/>
              </a:lnSpc>
              <a:spcBef>
                <a:spcPts val="125"/>
              </a:spcBef>
            </a:pPr>
            <a:r>
              <a:rPr lang="en-IN" spc="254" dirty="0"/>
              <a:t>ABSTRACT</a:t>
            </a:r>
            <a:endParaRPr spc="165" dirty="0"/>
          </a:p>
        </p:txBody>
      </p:sp>
      <p:sp>
        <p:nvSpPr>
          <p:cNvPr id="10" name="object 10"/>
          <p:cNvSpPr txBox="1"/>
          <p:nvPr/>
        </p:nvSpPr>
        <p:spPr>
          <a:xfrm>
            <a:off x="692150" y="2615856"/>
            <a:ext cx="16306800" cy="7310335"/>
          </a:xfrm>
          <a:prstGeom prst="rect">
            <a:avLst/>
          </a:prstGeom>
        </p:spPr>
        <p:txBody>
          <a:bodyPr vert="horz" wrap="square" lIns="0" tIns="15875" rIns="0" bIns="0" rtlCol="0">
            <a:spAutoFit/>
          </a:bodyPr>
          <a:lstStyle/>
          <a:p>
            <a:pPr marL="74295" algn="just">
              <a:lnSpc>
                <a:spcPct val="115000"/>
              </a:lnSpc>
            </a:pPr>
            <a:r>
              <a:rPr lang="en-US" sz="2400" dirty="0">
                <a:solidFill>
                  <a:schemeClr val="bg1"/>
                </a:solidFill>
                <a:effectLst/>
                <a:latin typeface="Times New Roman" panose="02020603050405020304" pitchFamily="18" charset="0"/>
                <a:ea typeface="Times New Roman" panose="02020603050405020304" pitchFamily="18" charset="0"/>
              </a:rPr>
              <a:t>This study delves into the crucial realm of stock visualization and forecasting, recognizing its paramount significance in contemporary financial landscapes. With the escalating complexity of global markets and the abundance of data available, the need for robust analytical tools has become more pressing than ever. Through the introduction of a pioneering annotated dataset and the utilization of a Long Short-Term Memory (LSTM) network model combined with Min-Max normalization, this research endeavors to push the boundaries of stock market analysis.</a:t>
            </a:r>
            <a:endParaRPr lang="en-IN" sz="2400" dirty="0">
              <a:solidFill>
                <a:schemeClr val="bg1"/>
              </a:solidFill>
              <a:effectLst/>
              <a:latin typeface="Times New Roman" panose="02020603050405020304" pitchFamily="18" charset="0"/>
              <a:ea typeface="Times New Roman" panose="02020603050405020304" pitchFamily="18" charset="0"/>
            </a:endParaRPr>
          </a:p>
          <a:p>
            <a:pPr marL="74295" algn="just">
              <a:lnSpc>
                <a:spcPct val="115000"/>
              </a:lnSpc>
            </a:pPr>
            <a:r>
              <a:rPr lang="en-IN" sz="2400" dirty="0">
                <a:solidFill>
                  <a:schemeClr val="bg1"/>
                </a:solidFill>
                <a:effectLst/>
                <a:latin typeface="Times New Roman" panose="02020603050405020304" pitchFamily="18" charset="0"/>
                <a:ea typeface="Times New Roman" panose="02020603050405020304" pitchFamily="18" charset="0"/>
              </a:rPr>
              <a:t>In the current era, characterized by rapid technological advancements and the ubiquity of information, stock visualization and forecasting serve as indispensable pillars for informed decision-making in investment strategies. By harnessing the power of advanced machine learning techniques, this study endeavours to empower investors and analysts with accurate predictions and actionable insights. Moreover, the development of a user-friendly web interface further democratizes access to predicted data, bridging the gap between complex analytical methodologies and practical application.</a:t>
            </a:r>
          </a:p>
          <a:p>
            <a:pPr marL="74295" algn="just">
              <a:lnSpc>
                <a:spcPct val="115000"/>
              </a:lnSpc>
            </a:pPr>
            <a:r>
              <a:rPr lang="en-US" sz="2400" dirty="0">
                <a:solidFill>
                  <a:schemeClr val="bg1"/>
                </a:solidFill>
                <a:effectLst/>
                <a:latin typeface="Times New Roman" panose="02020603050405020304" pitchFamily="18" charset="0"/>
                <a:ea typeface="Times New Roman" panose="02020603050405020304" pitchFamily="18" charset="0"/>
              </a:rPr>
              <a:t>The fusion of sophisticated predictive modeling with intuitive visualization tools not only augments the efficiency of stock market analysis but also facilitates more informed decision-making processes. In an environment where timeliness and accuracy are paramount, the proposed approach holds the potential to revolutionize how stakeholders navigate the intricacies of financial markets. Ultimately, by offering valuable insights and actionable predictions, this research aims to empower individuals and organizations to navigate the volatile terrain of the stock market with confidence and agility.</a:t>
            </a:r>
            <a:endParaRPr lang="en-IN" sz="2400" dirty="0">
              <a:solidFill>
                <a:schemeClr val="bg1"/>
              </a:solidFill>
              <a:effectLst/>
              <a:latin typeface="Times New Roman" panose="02020603050405020304" pitchFamily="18" charset="0"/>
              <a:ea typeface="Times New Roman" panose="02020603050405020304" pitchFamily="18" charset="0"/>
            </a:endParaRPr>
          </a:p>
          <a:p>
            <a:pPr algn="just"/>
            <a:br>
              <a:rPr lang="en-US" sz="2400" dirty="0">
                <a:solidFill>
                  <a:schemeClr val="bg1"/>
                </a:solidFill>
                <a:effectLst/>
                <a:latin typeface="Times New Roman" panose="02020603050405020304" pitchFamily="18" charset="0"/>
                <a:ea typeface="Times New Roman" panose="02020603050405020304" pitchFamily="18" charset="0"/>
              </a:rPr>
            </a:br>
            <a:endParaRPr lang="en-US" sz="4000" dirty="0">
              <a:solidFill>
                <a:schemeClr val="bg1"/>
              </a:solidFill>
              <a:latin typeface="Segoe UI Variable Text" pitchFamily="2" charset="0"/>
            </a:endParaRPr>
          </a:p>
        </p:txBody>
      </p:sp>
      <p:sp>
        <p:nvSpPr>
          <p:cNvPr id="11" name="object 11"/>
          <p:cNvSpPr/>
          <p:nvPr/>
        </p:nvSpPr>
        <p:spPr>
          <a:xfrm>
            <a:off x="6350507" y="1880050"/>
            <a:ext cx="4048125" cy="95250"/>
          </a:xfrm>
          <a:custGeom>
            <a:avLst/>
            <a:gdLst/>
            <a:ahLst/>
            <a:cxnLst/>
            <a:rect l="l" t="t" r="r" b="b"/>
            <a:pathLst>
              <a:path w="4048125" h="95250">
                <a:moveTo>
                  <a:pt x="4048125" y="0"/>
                </a:moveTo>
                <a:lnTo>
                  <a:pt x="0" y="0"/>
                </a:lnTo>
                <a:lnTo>
                  <a:pt x="0" y="95250"/>
                </a:lnTo>
                <a:lnTo>
                  <a:pt x="4048125" y="95250"/>
                </a:lnTo>
                <a:lnTo>
                  <a:pt x="4048125" y="0"/>
                </a:lnTo>
                <a:close/>
              </a:path>
            </a:pathLst>
          </a:custGeom>
          <a:solidFill>
            <a:srgbClr val="70B1DA"/>
          </a:solidFill>
        </p:spPr>
        <p:txBody>
          <a:bodyPr wrap="square" lIns="0" tIns="0" rIns="0" bIns="0" rtlCol="0"/>
          <a:lstStyle/>
          <a:p>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8231" y="16886"/>
            <a:ext cx="2566035" cy="2669540"/>
          </a:xfrm>
          <a:custGeom>
            <a:avLst/>
            <a:gdLst/>
            <a:ahLst/>
            <a:cxnLst/>
            <a:rect l="l" t="t" r="r" b="b"/>
            <a:pathLst>
              <a:path w="2566035" h="2669540">
                <a:moveTo>
                  <a:pt x="1634963" y="0"/>
                </a:moveTo>
                <a:lnTo>
                  <a:pt x="19854" y="0"/>
                </a:lnTo>
                <a:lnTo>
                  <a:pt x="0" y="19854"/>
                </a:lnTo>
                <a:lnTo>
                  <a:pt x="0" y="1841659"/>
                </a:lnTo>
                <a:lnTo>
                  <a:pt x="827410" y="2669069"/>
                </a:lnTo>
                <a:lnTo>
                  <a:pt x="2565717" y="930756"/>
                </a:lnTo>
                <a:lnTo>
                  <a:pt x="1634963" y="0"/>
                </a:lnTo>
                <a:close/>
              </a:path>
            </a:pathLst>
          </a:custGeom>
          <a:solidFill>
            <a:srgbClr val="484C68"/>
          </a:solidFill>
        </p:spPr>
        <p:txBody>
          <a:bodyPr wrap="square" lIns="0" tIns="0" rIns="0" bIns="0" rtlCol="0"/>
          <a:lstStyle/>
          <a:p>
            <a:endParaRPr/>
          </a:p>
        </p:txBody>
      </p:sp>
      <p:grpSp>
        <p:nvGrpSpPr>
          <p:cNvPr id="3" name="object 3"/>
          <p:cNvGrpSpPr/>
          <p:nvPr/>
        </p:nvGrpSpPr>
        <p:grpSpPr>
          <a:xfrm>
            <a:off x="0" y="2994939"/>
            <a:ext cx="7437755" cy="7292340"/>
            <a:chOff x="0" y="2994939"/>
            <a:chExt cx="7437755" cy="7292340"/>
          </a:xfrm>
        </p:grpSpPr>
        <p:sp>
          <p:nvSpPr>
            <p:cNvPr id="4" name="object 4"/>
            <p:cNvSpPr/>
            <p:nvPr/>
          </p:nvSpPr>
          <p:spPr>
            <a:xfrm>
              <a:off x="989096" y="6364935"/>
              <a:ext cx="6448425" cy="3922395"/>
            </a:xfrm>
            <a:custGeom>
              <a:avLst/>
              <a:gdLst/>
              <a:ahLst/>
              <a:cxnLst/>
              <a:rect l="l" t="t" r="r" b="b"/>
              <a:pathLst>
                <a:path w="6448425" h="3922395">
                  <a:moveTo>
                    <a:pt x="3225462" y="0"/>
                  </a:moveTo>
                  <a:lnTo>
                    <a:pt x="0" y="3224212"/>
                  </a:lnTo>
                  <a:lnTo>
                    <a:pt x="698120" y="3922062"/>
                  </a:lnTo>
                  <a:lnTo>
                    <a:pt x="5750849" y="3922062"/>
                  </a:lnTo>
                  <a:lnTo>
                    <a:pt x="6448424" y="3224206"/>
                  </a:lnTo>
                  <a:lnTo>
                    <a:pt x="3225462" y="0"/>
                  </a:lnTo>
                  <a:close/>
                </a:path>
              </a:pathLst>
            </a:custGeom>
            <a:solidFill>
              <a:srgbClr val="484C68"/>
            </a:solidFill>
          </p:spPr>
          <p:txBody>
            <a:bodyPr wrap="square" lIns="0" tIns="0" rIns="0" bIns="0" rtlCol="0"/>
            <a:lstStyle/>
            <a:p>
              <a:endParaRPr/>
            </a:p>
          </p:txBody>
        </p:sp>
        <p:sp>
          <p:nvSpPr>
            <p:cNvPr id="5" name="object 5"/>
            <p:cNvSpPr/>
            <p:nvPr/>
          </p:nvSpPr>
          <p:spPr>
            <a:xfrm>
              <a:off x="0" y="2994939"/>
              <a:ext cx="4050029" cy="6448425"/>
            </a:xfrm>
            <a:custGeom>
              <a:avLst/>
              <a:gdLst/>
              <a:ahLst/>
              <a:cxnLst/>
              <a:rect l="l" t="t" r="r" b="b"/>
              <a:pathLst>
                <a:path w="4050029" h="6448425">
                  <a:moveTo>
                    <a:pt x="825817" y="0"/>
                  </a:moveTo>
                  <a:lnTo>
                    <a:pt x="0" y="826136"/>
                  </a:lnTo>
                  <a:lnTo>
                    <a:pt x="0" y="5622919"/>
                  </a:lnTo>
                  <a:lnTo>
                    <a:pt x="825817" y="6448416"/>
                  </a:lnTo>
                  <a:lnTo>
                    <a:pt x="4050029" y="3225456"/>
                  </a:lnTo>
                  <a:lnTo>
                    <a:pt x="825817" y="0"/>
                  </a:lnTo>
                  <a:close/>
                </a:path>
              </a:pathLst>
            </a:custGeom>
            <a:solidFill>
              <a:srgbClr val="70B1DA"/>
            </a:solidFill>
          </p:spPr>
          <p:txBody>
            <a:bodyPr wrap="square" lIns="0" tIns="0" rIns="0" bIns="0" rtlCol="0"/>
            <a:lstStyle/>
            <a:p>
              <a:endParaRPr/>
            </a:p>
          </p:txBody>
        </p:sp>
      </p:grpSp>
      <p:sp>
        <p:nvSpPr>
          <p:cNvPr id="6" name="object 6"/>
          <p:cNvSpPr txBox="1">
            <a:spLocks noGrp="1"/>
          </p:cNvSpPr>
          <p:nvPr>
            <p:ph type="title"/>
          </p:nvPr>
        </p:nvSpPr>
        <p:spPr>
          <a:xfrm>
            <a:off x="239076" y="703897"/>
            <a:ext cx="17529073" cy="745717"/>
          </a:xfrm>
          <a:prstGeom prst="rect">
            <a:avLst/>
          </a:prstGeom>
        </p:spPr>
        <p:txBody>
          <a:bodyPr vert="horz" wrap="square" lIns="0" tIns="124460" rIns="0" bIns="0" rtlCol="0">
            <a:spAutoFit/>
          </a:bodyPr>
          <a:lstStyle/>
          <a:p>
            <a:pPr marL="12700" marR="5080">
              <a:lnSpc>
                <a:spcPts val="4430"/>
              </a:lnSpc>
              <a:spcBef>
                <a:spcPts val="980"/>
              </a:spcBef>
            </a:pPr>
            <a:r>
              <a:rPr lang="en-IN" sz="6750" spc="204" dirty="0"/>
              <a:t>Results</a:t>
            </a:r>
            <a:endParaRPr sz="6750" spc="175" dirty="0"/>
          </a:p>
        </p:txBody>
      </p:sp>
      <p:sp>
        <p:nvSpPr>
          <p:cNvPr id="8" name="object 8"/>
          <p:cNvSpPr/>
          <p:nvPr/>
        </p:nvSpPr>
        <p:spPr>
          <a:xfrm>
            <a:off x="250342" y="1393843"/>
            <a:ext cx="3571875" cy="95250"/>
          </a:xfrm>
          <a:custGeom>
            <a:avLst/>
            <a:gdLst/>
            <a:ahLst/>
            <a:cxnLst/>
            <a:rect l="l" t="t" r="r" b="b"/>
            <a:pathLst>
              <a:path w="3571875" h="95250">
                <a:moveTo>
                  <a:pt x="3571875" y="0"/>
                </a:moveTo>
                <a:lnTo>
                  <a:pt x="0" y="0"/>
                </a:lnTo>
                <a:lnTo>
                  <a:pt x="0" y="95250"/>
                </a:lnTo>
                <a:lnTo>
                  <a:pt x="3571875" y="95250"/>
                </a:lnTo>
                <a:lnTo>
                  <a:pt x="3571875" y="0"/>
                </a:lnTo>
                <a:close/>
              </a:path>
            </a:pathLst>
          </a:custGeom>
          <a:solidFill>
            <a:srgbClr val="70B1DA"/>
          </a:solidFill>
        </p:spPr>
        <p:txBody>
          <a:bodyPr wrap="square" lIns="0" tIns="0" rIns="0" bIns="0" rtlCol="0"/>
          <a:lstStyle/>
          <a:p>
            <a:endParaRPr/>
          </a:p>
        </p:txBody>
      </p:sp>
      <p:pic>
        <p:nvPicPr>
          <p:cNvPr id="2053" name="Picture 5">
            <a:extLst>
              <a:ext uri="{FF2B5EF4-FFF2-40B4-BE49-F238E27FC236}">
                <a16:creationId xmlns:a16="http://schemas.microsoft.com/office/drawing/2014/main" id="{D7FC253C-A384-CAC7-E601-23DB529045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1575" b="6104"/>
          <a:stretch>
            <a:fillRect/>
          </a:stretch>
        </p:blipFill>
        <p:spPr bwMode="auto">
          <a:xfrm>
            <a:off x="239076" y="2637127"/>
            <a:ext cx="8682674" cy="464632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6">
            <a:extLst>
              <a:ext uri="{FF2B5EF4-FFF2-40B4-BE49-F238E27FC236}">
                <a16:creationId xmlns:a16="http://schemas.microsoft.com/office/drawing/2014/main" id="{12131BE3-8BF8-351C-E13B-26026C54CE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0641" b="6474"/>
          <a:stretch>
            <a:fillRect/>
          </a:stretch>
        </p:blipFill>
        <p:spPr bwMode="auto">
          <a:xfrm>
            <a:off x="9330538" y="2637127"/>
            <a:ext cx="8437611" cy="4646320"/>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8">
            <a:extLst>
              <a:ext uri="{FF2B5EF4-FFF2-40B4-BE49-F238E27FC236}">
                <a16:creationId xmlns:a16="http://schemas.microsoft.com/office/drawing/2014/main" id="{62C9342A-2B34-9425-D0D9-7583F519748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t="11011" b="14284"/>
          <a:stretch>
            <a:fillRect/>
          </a:stretch>
        </p:blipFill>
        <p:spPr bwMode="auto">
          <a:xfrm>
            <a:off x="0" y="12458700"/>
            <a:ext cx="6264275" cy="26289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6">
            <a:extLst>
              <a:ext uri="{FF2B5EF4-FFF2-40B4-BE49-F238E27FC236}">
                <a16:creationId xmlns:a16="http://schemas.microsoft.com/office/drawing/2014/main" id="{CFDB9E8D-1FC0-BD2D-1E08-5DA31DEFA3AA}"/>
              </a:ext>
            </a:extLst>
          </p:cNvPr>
          <p:cNvSpPr>
            <a:spLocks noChangeArrowheads="1"/>
          </p:cNvSpPr>
          <p:nvPr/>
        </p:nvSpPr>
        <p:spPr bwMode="auto">
          <a:xfrm>
            <a:off x="-187943" y="681497"/>
            <a:ext cx="2905458" cy="2159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531645" tIns="1015680" rIns="126960" bIns="177744" numCol="1" anchor="ctr" anchorCtr="0" compatLnSpc="1">
            <a:prstTxWarp prst="textNoShape">
              <a:avLst/>
            </a:prstTxWarp>
            <a:spAutoFit/>
          </a:bodyPr>
          <a:lstStyle>
            <a:lvl1pPr eaLnBrk="0" fontAlgn="base" hangingPunct="0">
              <a:spcBef>
                <a:spcPct val="0"/>
              </a:spcBef>
              <a:spcAft>
                <a:spcPct val="0"/>
              </a:spcAft>
              <a:tabLst>
                <a:tab pos="344488" algn="l"/>
              </a:tabLst>
              <a:defRPr>
                <a:solidFill>
                  <a:schemeClr val="tx1"/>
                </a:solidFill>
                <a:latin typeface="Arial" panose="020B0604020202020204" pitchFamily="34" charset="0"/>
              </a:defRPr>
            </a:lvl1pPr>
            <a:lvl2pPr eaLnBrk="0" fontAlgn="base" hangingPunct="0">
              <a:spcBef>
                <a:spcPct val="0"/>
              </a:spcBef>
              <a:spcAft>
                <a:spcPct val="0"/>
              </a:spcAft>
              <a:tabLst>
                <a:tab pos="344488" algn="l"/>
              </a:tabLst>
              <a:defRPr>
                <a:solidFill>
                  <a:schemeClr val="tx1"/>
                </a:solidFill>
                <a:latin typeface="Arial" panose="020B0604020202020204" pitchFamily="34" charset="0"/>
              </a:defRPr>
            </a:lvl2pPr>
            <a:lvl3pPr eaLnBrk="0" fontAlgn="base" hangingPunct="0">
              <a:spcBef>
                <a:spcPct val="0"/>
              </a:spcBef>
              <a:spcAft>
                <a:spcPct val="0"/>
              </a:spcAft>
              <a:tabLst>
                <a:tab pos="344488" algn="l"/>
              </a:tabLst>
              <a:defRPr>
                <a:solidFill>
                  <a:schemeClr val="tx1"/>
                </a:solidFill>
                <a:latin typeface="Arial" panose="020B0604020202020204" pitchFamily="34" charset="0"/>
              </a:defRPr>
            </a:lvl3pPr>
            <a:lvl4pPr eaLnBrk="0" fontAlgn="base" hangingPunct="0">
              <a:spcBef>
                <a:spcPct val="0"/>
              </a:spcBef>
              <a:spcAft>
                <a:spcPct val="0"/>
              </a:spcAft>
              <a:tabLst>
                <a:tab pos="344488" algn="l"/>
              </a:tabLst>
              <a:defRPr>
                <a:solidFill>
                  <a:schemeClr val="tx1"/>
                </a:solidFill>
                <a:latin typeface="Arial" panose="020B0604020202020204" pitchFamily="34" charset="0"/>
              </a:defRPr>
            </a:lvl4pPr>
            <a:lvl5pPr eaLnBrk="0" fontAlgn="base" hangingPunct="0">
              <a:spcBef>
                <a:spcPct val="0"/>
              </a:spcBef>
              <a:spcAft>
                <a:spcPct val="0"/>
              </a:spcAft>
              <a:tabLst>
                <a:tab pos="344488" algn="l"/>
              </a:tabLst>
              <a:defRPr>
                <a:solidFill>
                  <a:schemeClr val="tx1"/>
                </a:solidFill>
                <a:latin typeface="Arial" panose="020B0604020202020204" pitchFamily="34" charset="0"/>
              </a:defRPr>
            </a:lvl5pPr>
            <a:lvl6pPr eaLnBrk="0" fontAlgn="base" hangingPunct="0">
              <a:spcBef>
                <a:spcPct val="0"/>
              </a:spcBef>
              <a:spcAft>
                <a:spcPct val="0"/>
              </a:spcAft>
              <a:tabLst>
                <a:tab pos="344488" algn="l"/>
              </a:tabLst>
              <a:defRPr>
                <a:solidFill>
                  <a:schemeClr val="tx1"/>
                </a:solidFill>
                <a:latin typeface="Arial" panose="020B0604020202020204" pitchFamily="34" charset="0"/>
              </a:defRPr>
            </a:lvl6pPr>
            <a:lvl7pPr eaLnBrk="0" fontAlgn="base" hangingPunct="0">
              <a:spcBef>
                <a:spcPct val="0"/>
              </a:spcBef>
              <a:spcAft>
                <a:spcPct val="0"/>
              </a:spcAft>
              <a:tabLst>
                <a:tab pos="344488" algn="l"/>
              </a:tabLst>
              <a:defRPr>
                <a:solidFill>
                  <a:schemeClr val="tx1"/>
                </a:solidFill>
                <a:latin typeface="Arial" panose="020B0604020202020204" pitchFamily="34" charset="0"/>
              </a:defRPr>
            </a:lvl7pPr>
            <a:lvl8pPr eaLnBrk="0" fontAlgn="base" hangingPunct="0">
              <a:spcBef>
                <a:spcPct val="0"/>
              </a:spcBef>
              <a:spcAft>
                <a:spcPct val="0"/>
              </a:spcAft>
              <a:tabLst>
                <a:tab pos="344488" algn="l"/>
              </a:tabLst>
              <a:defRPr>
                <a:solidFill>
                  <a:schemeClr val="tx1"/>
                </a:solidFill>
                <a:latin typeface="Arial" panose="020B0604020202020204" pitchFamily="34" charset="0"/>
              </a:defRPr>
            </a:lvl8pPr>
            <a:lvl9pPr eaLnBrk="0" fontAlgn="base" hangingPunct="0">
              <a:spcBef>
                <a:spcPct val="0"/>
              </a:spcBef>
              <a:spcAft>
                <a:spcPct val="0"/>
              </a:spcAft>
              <a:tabLst>
                <a:tab pos="344488"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tabLst>
                <a:tab pos="344488" algn="l"/>
              </a:tabLst>
            </a:pPr>
            <a:endParaRPr lang="en-US" altLang="en-US" sz="2000" b="1" dirty="0">
              <a:ea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tab pos="344488" algn="l"/>
              </a:tabLst>
            </a:pPr>
            <a:r>
              <a:rPr kumimoji="0" lang="en-US" altLang="en-US" sz="2400" b="0" i="0" u="none" strike="noStrike" cap="none" normalizeH="0" baseline="0" dirty="0">
                <a:ln>
                  <a:noFill/>
                </a:ln>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Welcome page:</a:t>
            </a:r>
            <a:endParaRPr kumimoji="0" lang="en-US" altLang="en-US" sz="2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344488"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7">
            <a:extLst>
              <a:ext uri="{FF2B5EF4-FFF2-40B4-BE49-F238E27FC236}">
                <a16:creationId xmlns:a16="http://schemas.microsoft.com/office/drawing/2014/main" id="{C5FFBD0B-7959-711E-9DA5-267404C32B46}"/>
              </a:ext>
            </a:extLst>
          </p:cNvPr>
          <p:cNvSpPr>
            <a:spLocks noChangeArrowheads="1"/>
          </p:cNvSpPr>
          <p:nvPr/>
        </p:nvSpPr>
        <p:spPr bwMode="auto">
          <a:xfrm>
            <a:off x="9330538" y="2057022"/>
            <a:ext cx="6477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Home page:</a:t>
            </a:r>
            <a:endParaRPr kumimoji="0" lang="en-US" altLang="en-US" sz="2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p:txBody>
      </p:sp>
      <p:sp>
        <p:nvSpPr>
          <p:cNvPr id="13" name="Rectangle 10">
            <a:extLst>
              <a:ext uri="{FF2B5EF4-FFF2-40B4-BE49-F238E27FC236}">
                <a16:creationId xmlns:a16="http://schemas.microsoft.com/office/drawing/2014/main" id="{2773688A-7CFD-92A9-6952-0F1BDB45D6AE}"/>
              </a:ext>
            </a:extLst>
          </p:cNvPr>
          <p:cNvSpPr>
            <a:spLocks noChangeArrowheads="1"/>
          </p:cNvSpPr>
          <p:nvPr/>
        </p:nvSpPr>
        <p:spPr bwMode="auto">
          <a:xfrm>
            <a:off x="0" y="12458700"/>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Profit Calculator page:</a:t>
            </a:r>
            <a:endParaRPr kumimoji="0" lang="en-US" altLang="en-US" sz="12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Rectangle 11">
            <a:extLst>
              <a:ext uri="{FF2B5EF4-FFF2-40B4-BE49-F238E27FC236}">
                <a16:creationId xmlns:a16="http://schemas.microsoft.com/office/drawing/2014/main" id="{AF6FE88E-A8A2-1C78-2995-21EC94C9F179}"/>
              </a:ext>
            </a:extLst>
          </p:cNvPr>
          <p:cNvSpPr>
            <a:spLocks noChangeArrowheads="1"/>
          </p:cNvSpPr>
          <p:nvPr/>
        </p:nvSpPr>
        <p:spPr bwMode="auto">
          <a:xfrm>
            <a:off x="0" y="15087600"/>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42922406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2566035" cy="2669540"/>
          </a:xfrm>
          <a:custGeom>
            <a:avLst/>
            <a:gdLst/>
            <a:ahLst/>
            <a:cxnLst/>
            <a:rect l="l" t="t" r="r" b="b"/>
            <a:pathLst>
              <a:path w="2566035" h="2669540">
                <a:moveTo>
                  <a:pt x="1634963" y="0"/>
                </a:moveTo>
                <a:lnTo>
                  <a:pt x="19854" y="0"/>
                </a:lnTo>
                <a:lnTo>
                  <a:pt x="0" y="19854"/>
                </a:lnTo>
                <a:lnTo>
                  <a:pt x="0" y="1841659"/>
                </a:lnTo>
                <a:lnTo>
                  <a:pt x="827410" y="2669069"/>
                </a:lnTo>
                <a:lnTo>
                  <a:pt x="2565717" y="930756"/>
                </a:lnTo>
                <a:lnTo>
                  <a:pt x="1634963" y="0"/>
                </a:lnTo>
                <a:close/>
              </a:path>
            </a:pathLst>
          </a:custGeom>
          <a:solidFill>
            <a:srgbClr val="484C68"/>
          </a:solidFill>
        </p:spPr>
        <p:txBody>
          <a:bodyPr wrap="square" lIns="0" tIns="0" rIns="0" bIns="0" rtlCol="0"/>
          <a:lstStyle/>
          <a:p>
            <a:endParaRPr/>
          </a:p>
        </p:txBody>
      </p:sp>
      <p:grpSp>
        <p:nvGrpSpPr>
          <p:cNvPr id="3" name="object 3"/>
          <p:cNvGrpSpPr/>
          <p:nvPr/>
        </p:nvGrpSpPr>
        <p:grpSpPr>
          <a:xfrm>
            <a:off x="0" y="2994939"/>
            <a:ext cx="7437755" cy="7292340"/>
            <a:chOff x="0" y="2994939"/>
            <a:chExt cx="7437755" cy="7292340"/>
          </a:xfrm>
        </p:grpSpPr>
        <p:sp>
          <p:nvSpPr>
            <p:cNvPr id="4" name="object 4"/>
            <p:cNvSpPr/>
            <p:nvPr/>
          </p:nvSpPr>
          <p:spPr>
            <a:xfrm>
              <a:off x="989096" y="6364935"/>
              <a:ext cx="6448425" cy="3922395"/>
            </a:xfrm>
            <a:custGeom>
              <a:avLst/>
              <a:gdLst/>
              <a:ahLst/>
              <a:cxnLst/>
              <a:rect l="l" t="t" r="r" b="b"/>
              <a:pathLst>
                <a:path w="6448425" h="3922395">
                  <a:moveTo>
                    <a:pt x="3225462" y="0"/>
                  </a:moveTo>
                  <a:lnTo>
                    <a:pt x="0" y="3224212"/>
                  </a:lnTo>
                  <a:lnTo>
                    <a:pt x="698120" y="3922062"/>
                  </a:lnTo>
                  <a:lnTo>
                    <a:pt x="5750849" y="3922062"/>
                  </a:lnTo>
                  <a:lnTo>
                    <a:pt x="6448424" y="3224206"/>
                  </a:lnTo>
                  <a:lnTo>
                    <a:pt x="3225462" y="0"/>
                  </a:lnTo>
                  <a:close/>
                </a:path>
              </a:pathLst>
            </a:custGeom>
            <a:solidFill>
              <a:srgbClr val="484C68"/>
            </a:solidFill>
          </p:spPr>
          <p:txBody>
            <a:bodyPr wrap="square" lIns="0" tIns="0" rIns="0" bIns="0" rtlCol="0"/>
            <a:lstStyle/>
            <a:p>
              <a:endParaRPr/>
            </a:p>
          </p:txBody>
        </p:sp>
        <p:sp>
          <p:nvSpPr>
            <p:cNvPr id="5" name="object 5"/>
            <p:cNvSpPr/>
            <p:nvPr/>
          </p:nvSpPr>
          <p:spPr>
            <a:xfrm>
              <a:off x="0" y="2994939"/>
              <a:ext cx="4050029" cy="6448425"/>
            </a:xfrm>
            <a:custGeom>
              <a:avLst/>
              <a:gdLst/>
              <a:ahLst/>
              <a:cxnLst/>
              <a:rect l="l" t="t" r="r" b="b"/>
              <a:pathLst>
                <a:path w="4050029" h="6448425">
                  <a:moveTo>
                    <a:pt x="825817" y="0"/>
                  </a:moveTo>
                  <a:lnTo>
                    <a:pt x="0" y="826136"/>
                  </a:lnTo>
                  <a:lnTo>
                    <a:pt x="0" y="5622919"/>
                  </a:lnTo>
                  <a:lnTo>
                    <a:pt x="825817" y="6448416"/>
                  </a:lnTo>
                  <a:lnTo>
                    <a:pt x="4050029" y="3225456"/>
                  </a:lnTo>
                  <a:lnTo>
                    <a:pt x="825817" y="0"/>
                  </a:lnTo>
                  <a:close/>
                </a:path>
              </a:pathLst>
            </a:custGeom>
            <a:solidFill>
              <a:srgbClr val="70B1DA"/>
            </a:solidFill>
          </p:spPr>
          <p:txBody>
            <a:bodyPr wrap="square" lIns="0" tIns="0" rIns="0" bIns="0" rtlCol="0"/>
            <a:lstStyle/>
            <a:p>
              <a:endParaRPr/>
            </a:p>
          </p:txBody>
        </p:sp>
      </p:grpSp>
      <p:sp>
        <p:nvSpPr>
          <p:cNvPr id="6" name="object 6"/>
          <p:cNvSpPr txBox="1">
            <a:spLocks noGrp="1"/>
          </p:cNvSpPr>
          <p:nvPr>
            <p:ph type="title"/>
          </p:nvPr>
        </p:nvSpPr>
        <p:spPr>
          <a:xfrm>
            <a:off x="239076" y="703897"/>
            <a:ext cx="17529073" cy="745717"/>
          </a:xfrm>
          <a:prstGeom prst="rect">
            <a:avLst/>
          </a:prstGeom>
        </p:spPr>
        <p:txBody>
          <a:bodyPr vert="horz" wrap="square" lIns="0" tIns="124460" rIns="0" bIns="0" rtlCol="0">
            <a:spAutoFit/>
          </a:bodyPr>
          <a:lstStyle/>
          <a:p>
            <a:pPr marL="12700" marR="5080">
              <a:lnSpc>
                <a:spcPts val="4430"/>
              </a:lnSpc>
              <a:spcBef>
                <a:spcPts val="980"/>
              </a:spcBef>
            </a:pPr>
            <a:r>
              <a:rPr lang="en-IN" sz="6750" spc="204" dirty="0"/>
              <a:t>Results</a:t>
            </a:r>
            <a:endParaRPr sz="6750" spc="175" dirty="0"/>
          </a:p>
        </p:txBody>
      </p:sp>
      <p:sp>
        <p:nvSpPr>
          <p:cNvPr id="8" name="object 8"/>
          <p:cNvSpPr/>
          <p:nvPr/>
        </p:nvSpPr>
        <p:spPr>
          <a:xfrm>
            <a:off x="250342" y="1393843"/>
            <a:ext cx="3571875" cy="95250"/>
          </a:xfrm>
          <a:custGeom>
            <a:avLst/>
            <a:gdLst/>
            <a:ahLst/>
            <a:cxnLst/>
            <a:rect l="l" t="t" r="r" b="b"/>
            <a:pathLst>
              <a:path w="3571875" h="95250">
                <a:moveTo>
                  <a:pt x="3571875" y="0"/>
                </a:moveTo>
                <a:lnTo>
                  <a:pt x="0" y="0"/>
                </a:lnTo>
                <a:lnTo>
                  <a:pt x="0" y="95250"/>
                </a:lnTo>
                <a:lnTo>
                  <a:pt x="3571875" y="95250"/>
                </a:lnTo>
                <a:lnTo>
                  <a:pt x="3571875" y="0"/>
                </a:lnTo>
                <a:close/>
              </a:path>
            </a:pathLst>
          </a:custGeom>
          <a:solidFill>
            <a:srgbClr val="70B1DA"/>
          </a:solidFill>
        </p:spPr>
        <p:txBody>
          <a:bodyPr wrap="square" lIns="0" tIns="0" rIns="0" bIns="0" rtlCol="0"/>
          <a:lstStyle/>
          <a:p>
            <a:endParaRPr/>
          </a:p>
        </p:txBody>
      </p:sp>
      <p:pic>
        <p:nvPicPr>
          <p:cNvPr id="2050" name="Picture 7">
            <a:extLst>
              <a:ext uri="{FF2B5EF4-FFF2-40B4-BE49-F238E27FC236}">
                <a16:creationId xmlns:a16="http://schemas.microsoft.com/office/drawing/2014/main" id="{EACC673E-DE0C-BF63-DD7E-22EAFFAA29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1011" b="6026"/>
          <a:stretch>
            <a:fillRect/>
          </a:stretch>
        </p:blipFill>
        <p:spPr bwMode="auto">
          <a:xfrm>
            <a:off x="463550" y="2847737"/>
            <a:ext cx="8686800" cy="4833328"/>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a:extLst>
              <a:ext uri="{FF2B5EF4-FFF2-40B4-BE49-F238E27FC236}">
                <a16:creationId xmlns:a16="http://schemas.microsoft.com/office/drawing/2014/main" id="{248F97EA-9FF7-E7BC-FC0B-6E03394092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0420" b="6013"/>
          <a:stretch>
            <a:fillRect/>
          </a:stretch>
        </p:blipFill>
        <p:spPr bwMode="auto">
          <a:xfrm>
            <a:off x="9543258" y="2868983"/>
            <a:ext cx="8446292" cy="481208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B92A8DF-8591-8BA2-5F35-BF87DBF0D6A0}"/>
              </a:ext>
            </a:extLst>
          </p:cNvPr>
          <p:cNvSpPr txBox="1"/>
          <p:nvPr/>
        </p:nvSpPr>
        <p:spPr>
          <a:xfrm>
            <a:off x="259150" y="2156971"/>
            <a:ext cx="9284108" cy="461665"/>
          </a:xfrm>
          <a:prstGeom prst="rect">
            <a:avLst/>
          </a:prstGeom>
          <a:noFill/>
        </p:spPr>
        <p:txBody>
          <a:bodyPr wrap="square">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News</a:t>
            </a:r>
            <a:r>
              <a:rPr kumimoji="0" lang="en-US" altLang="en-US" sz="2400" b="0" i="0" u="none" strike="noStrike" cap="none" normalizeH="0" baseline="0" dirty="0">
                <a:ln>
                  <a:noFill/>
                </a:ln>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page:</a:t>
            </a:r>
            <a:endParaRPr kumimoji="0" lang="en-US" altLang="en-US" sz="2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3088922-FE46-1504-008D-7C1AF79906E3}"/>
              </a:ext>
            </a:extLst>
          </p:cNvPr>
          <p:cNvSpPr txBox="1"/>
          <p:nvPr/>
        </p:nvSpPr>
        <p:spPr>
          <a:xfrm>
            <a:off x="9522569" y="2282144"/>
            <a:ext cx="434340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effectLst/>
                <a:latin typeface="Times New Roman" panose="02020603050405020304" pitchFamily="18" charset="0"/>
                <a:ea typeface="Times New Roman" panose="02020603050405020304" pitchFamily="18" charset="0"/>
              </a:rPr>
              <a:t>Prediction page:</a:t>
            </a:r>
            <a:endParaRPr lang="en-IN" sz="2400"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6150417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2566035" cy="2669540"/>
          </a:xfrm>
          <a:custGeom>
            <a:avLst/>
            <a:gdLst/>
            <a:ahLst/>
            <a:cxnLst/>
            <a:rect l="l" t="t" r="r" b="b"/>
            <a:pathLst>
              <a:path w="2566035" h="2669540">
                <a:moveTo>
                  <a:pt x="1634963" y="0"/>
                </a:moveTo>
                <a:lnTo>
                  <a:pt x="19854" y="0"/>
                </a:lnTo>
                <a:lnTo>
                  <a:pt x="0" y="19854"/>
                </a:lnTo>
                <a:lnTo>
                  <a:pt x="0" y="1841659"/>
                </a:lnTo>
                <a:lnTo>
                  <a:pt x="827410" y="2669069"/>
                </a:lnTo>
                <a:lnTo>
                  <a:pt x="2565717" y="930756"/>
                </a:lnTo>
                <a:lnTo>
                  <a:pt x="1634963" y="0"/>
                </a:lnTo>
                <a:close/>
              </a:path>
            </a:pathLst>
          </a:custGeom>
          <a:solidFill>
            <a:srgbClr val="484C68"/>
          </a:solidFill>
        </p:spPr>
        <p:txBody>
          <a:bodyPr wrap="square" lIns="0" tIns="0" rIns="0" bIns="0" rtlCol="0"/>
          <a:lstStyle/>
          <a:p>
            <a:endParaRPr/>
          </a:p>
        </p:txBody>
      </p:sp>
      <p:grpSp>
        <p:nvGrpSpPr>
          <p:cNvPr id="3" name="object 3"/>
          <p:cNvGrpSpPr/>
          <p:nvPr/>
        </p:nvGrpSpPr>
        <p:grpSpPr>
          <a:xfrm>
            <a:off x="0" y="2994939"/>
            <a:ext cx="7437755" cy="7292340"/>
            <a:chOff x="0" y="2994939"/>
            <a:chExt cx="7437755" cy="7292340"/>
          </a:xfrm>
        </p:grpSpPr>
        <p:sp>
          <p:nvSpPr>
            <p:cNvPr id="4" name="object 4"/>
            <p:cNvSpPr/>
            <p:nvPr/>
          </p:nvSpPr>
          <p:spPr>
            <a:xfrm>
              <a:off x="989096" y="6364935"/>
              <a:ext cx="6448425" cy="3922395"/>
            </a:xfrm>
            <a:custGeom>
              <a:avLst/>
              <a:gdLst/>
              <a:ahLst/>
              <a:cxnLst/>
              <a:rect l="l" t="t" r="r" b="b"/>
              <a:pathLst>
                <a:path w="6448425" h="3922395">
                  <a:moveTo>
                    <a:pt x="3225462" y="0"/>
                  </a:moveTo>
                  <a:lnTo>
                    <a:pt x="0" y="3224212"/>
                  </a:lnTo>
                  <a:lnTo>
                    <a:pt x="698120" y="3922062"/>
                  </a:lnTo>
                  <a:lnTo>
                    <a:pt x="5750849" y="3922062"/>
                  </a:lnTo>
                  <a:lnTo>
                    <a:pt x="6448424" y="3224206"/>
                  </a:lnTo>
                  <a:lnTo>
                    <a:pt x="3225462" y="0"/>
                  </a:lnTo>
                  <a:close/>
                </a:path>
              </a:pathLst>
            </a:custGeom>
            <a:solidFill>
              <a:srgbClr val="484C68"/>
            </a:solidFill>
          </p:spPr>
          <p:txBody>
            <a:bodyPr wrap="square" lIns="0" tIns="0" rIns="0" bIns="0" rtlCol="0"/>
            <a:lstStyle/>
            <a:p>
              <a:endParaRPr/>
            </a:p>
          </p:txBody>
        </p:sp>
        <p:sp>
          <p:nvSpPr>
            <p:cNvPr id="5" name="object 5"/>
            <p:cNvSpPr/>
            <p:nvPr/>
          </p:nvSpPr>
          <p:spPr>
            <a:xfrm>
              <a:off x="0" y="2994939"/>
              <a:ext cx="4050029" cy="6448425"/>
            </a:xfrm>
            <a:custGeom>
              <a:avLst/>
              <a:gdLst/>
              <a:ahLst/>
              <a:cxnLst/>
              <a:rect l="l" t="t" r="r" b="b"/>
              <a:pathLst>
                <a:path w="4050029" h="6448425">
                  <a:moveTo>
                    <a:pt x="825817" y="0"/>
                  </a:moveTo>
                  <a:lnTo>
                    <a:pt x="0" y="826136"/>
                  </a:lnTo>
                  <a:lnTo>
                    <a:pt x="0" y="5622919"/>
                  </a:lnTo>
                  <a:lnTo>
                    <a:pt x="825817" y="6448416"/>
                  </a:lnTo>
                  <a:lnTo>
                    <a:pt x="4050029" y="3225456"/>
                  </a:lnTo>
                  <a:lnTo>
                    <a:pt x="825817" y="0"/>
                  </a:lnTo>
                  <a:close/>
                </a:path>
              </a:pathLst>
            </a:custGeom>
            <a:solidFill>
              <a:srgbClr val="70B1DA"/>
            </a:solidFill>
          </p:spPr>
          <p:txBody>
            <a:bodyPr wrap="square" lIns="0" tIns="0" rIns="0" bIns="0" rtlCol="0"/>
            <a:lstStyle/>
            <a:p>
              <a:endParaRPr/>
            </a:p>
          </p:txBody>
        </p:sp>
      </p:grpSp>
      <p:sp>
        <p:nvSpPr>
          <p:cNvPr id="6" name="object 6"/>
          <p:cNvSpPr txBox="1">
            <a:spLocks noGrp="1"/>
          </p:cNvSpPr>
          <p:nvPr>
            <p:ph type="title"/>
          </p:nvPr>
        </p:nvSpPr>
        <p:spPr>
          <a:xfrm>
            <a:off x="239076" y="703897"/>
            <a:ext cx="17529073" cy="745717"/>
          </a:xfrm>
          <a:prstGeom prst="rect">
            <a:avLst/>
          </a:prstGeom>
        </p:spPr>
        <p:txBody>
          <a:bodyPr vert="horz" wrap="square" lIns="0" tIns="124460" rIns="0" bIns="0" rtlCol="0">
            <a:spAutoFit/>
          </a:bodyPr>
          <a:lstStyle/>
          <a:p>
            <a:pPr marL="12700" marR="5080">
              <a:lnSpc>
                <a:spcPts val="4430"/>
              </a:lnSpc>
              <a:spcBef>
                <a:spcPts val="980"/>
              </a:spcBef>
            </a:pPr>
            <a:r>
              <a:rPr lang="en-IN" sz="6750" spc="204" dirty="0"/>
              <a:t>Results</a:t>
            </a:r>
            <a:endParaRPr sz="6750" spc="175" dirty="0"/>
          </a:p>
        </p:txBody>
      </p:sp>
      <p:sp>
        <p:nvSpPr>
          <p:cNvPr id="8" name="object 8"/>
          <p:cNvSpPr/>
          <p:nvPr/>
        </p:nvSpPr>
        <p:spPr>
          <a:xfrm>
            <a:off x="250342" y="1393843"/>
            <a:ext cx="3571875" cy="95250"/>
          </a:xfrm>
          <a:custGeom>
            <a:avLst/>
            <a:gdLst/>
            <a:ahLst/>
            <a:cxnLst/>
            <a:rect l="l" t="t" r="r" b="b"/>
            <a:pathLst>
              <a:path w="3571875" h="95250">
                <a:moveTo>
                  <a:pt x="3571875" y="0"/>
                </a:moveTo>
                <a:lnTo>
                  <a:pt x="0" y="0"/>
                </a:lnTo>
                <a:lnTo>
                  <a:pt x="0" y="95250"/>
                </a:lnTo>
                <a:lnTo>
                  <a:pt x="3571875" y="95250"/>
                </a:lnTo>
                <a:lnTo>
                  <a:pt x="3571875" y="0"/>
                </a:lnTo>
                <a:close/>
              </a:path>
            </a:pathLst>
          </a:custGeom>
          <a:solidFill>
            <a:srgbClr val="70B1DA"/>
          </a:solidFill>
        </p:spPr>
        <p:txBody>
          <a:bodyPr wrap="square" lIns="0" tIns="0" rIns="0" bIns="0" rtlCol="0"/>
          <a:lstStyle/>
          <a:p>
            <a:endParaRPr/>
          </a:p>
        </p:txBody>
      </p:sp>
      <p:sp>
        <p:nvSpPr>
          <p:cNvPr id="7" name="Rectangle 2">
            <a:extLst>
              <a:ext uri="{FF2B5EF4-FFF2-40B4-BE49-F238E27FC236}">
                <a16:creationId xmlns:a16="http://schemas.microsoft.com/office/drawing/2014/main" id="{A41EC7F5-28C6-1E13-2E60-6FFD15703C1B}"/>
              </a:ext>
            </a:extLst>
          </p:cNvPr>
          <p:cNvSpPr>
            <a:spLocks noChangeArrowheads="1"/>
          </p:cNvSpPr>
          <p:nvPr/>
        </p:nvSpPr>
        <p:spPr bwMode="auto">
          <a:xfrm>
            <a:off x="5340350" y="1933314"/>
            <a:ext cx="586232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Profit Calculator page:</a:t>
            </a:r>
            <a:endParaRPr kumimoji="0" lang="en-US" altLang="en-US" sz="2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p:txBody>
      </p:sp>
      <p:pic>
        <p:nvPicPr>
          <p:cNvPr id="3073" name="Picture 8">
            <a:extLst>
              <a:ext uri="{FF2B5EF4-FFF2-40B4-BE49-F238E27FC236}">
                <a16:creationId xmlns:a16="http://schemas.microsoft.com/office/drawing/2014/main" id="{6E626066-E8D7-593F-1E00-8B771097FA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1011" b="14284"/>
          <a:stretch>
            <a:fillRect/>
          </a:stretch>
        </p:blipFill>
        <p:spPr bwMode="auto">
          <a:xfrm>
            <a:off x="4502150" y="2799818"/>
            <a:ext cx="11125200" cy="570283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a:extLst>
              <a:ext uri="{FF2B5EF4-FFF2-40B4-BE49-F238E27FC236}">
                <a16:creationId xmlns:a16="http://schemas.microsoft.com/office/drawing/2014/main" id="{49E2EA43-D467-8306-E6AD-5C3F75B4D4E4}"/>
              </a:ext>
            </a:extLst>
          </p:cNvPr>
          <p:cNvSpPr>
            <a:spLocks noChangeArrowheads="1"/>
          </p:cNvSpPr>
          <p:nvPr/>
        </p:nvSpPr>
        <p:spPr bwMode="auto">
          <a:xfrm>
            <a:off x="4050029" y="7778749"/>
            <a:ext cx="586232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1165145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0719"/>
            <a:ext cx="2274744" cy="2725607"/>
          </a:xfrm>
          <a:custGeom>
            <a:avLst/>
            <a:gdLst/>
            <a:ahLst/>
            <a:cxnLst/>
            <a:rect l="l" t="t" r="r" b="b"/>
            <a:pathLst>
              <a:path w="2566035" h="2669540">
                <a:moveTo>
                  <a:pt x="1634963" y="0"/>
                </a:moveTo>
                <a:lnTo>
                  <a:pt x="19854" y="0"/>
                </a:lnTo>
                <a:lnTo>
                  <a:pt x="0" y="19854"/>
                </a:lnTo>
                <a:lnTo>
                  <a:pt x="0" y="1841659"/>
                </a:lnTo>
                <a:lnTo>
                  <a:pt x="827410" y="2669069"/>
                </a:lnTo>
                <a:lnTo>
                  <a:pt x="2565717" y="930756"/>
                </a:lnTo>
                <a:lnTo>
                  <a:pt x="1634963" y="0"/>
                </a:lnTo>
                <a:close/>
              </a:path>
            </a:pathLst>
          </a:custGeom>
          <a:solidFill>
            <a:srgbClr val="484C68"/>
          </a:solidFill>
        </p:spPr>
        <p:txBody>
          <a:bodyPr wrap="square" lIns="0" tIns="0" rIns="0" bIns="0" rtlCol="0"/>
          <a:lstStyle/>
          <a:p>
            <a:endParaRPr/>
          </a:p>
        </p:txBody>
      </p:sp>
      <p:grpSp>
        <p:nvGrpSpPr>
          <p:cNvPr id="3" name="object 3"/>
          <p:cNvGrpSpPr/>
          <p:nvPr/>
        </p:nvGrpSpPr>
        <p:grpSpPr>
          <a:xfrm>
            <a:off x="-32979" y="2849872"/>
            <a:ext cx="6169742" cy="7445497"/>
            <a:chOff x="0" y="2994939"/>
            <a:chExt cx="7437755" cy="7292340"/>
          </a:xfrm>
        </p:grpSpPr>
        <p:sp>
          <p:nvSpPr>
            <p:cNvPr id="4" name="object 4"/>
            <p:cNvSpPr/>
            <p:nvPr/>
          </p:nvSpPr>
          <p:spPr>
            <a:xfrm>
              <a:off x="989096" y="6364935"/>
              <a:ext cx="6448425" cy="3922395"/>
            </a:xfrm>
            <a:custGeom>
              <a:avLst/>
              <a:gdLst/>
              <a:ahLst/>
              <a:cxnLst/>
              <a:rect l="l" t="t" r="r" b="b"/>
              <a:pathLst>
                <a:path w="6448425" h="3922395">
                  <a:moveTo>
                    <a:pt x="3225462" y="0"/>
                  </a:moveTo>
                  <a:lnTo>
                    <a:pt x="0" y="3224212"/>
                  </a:lnTo>
                  <a:lnTo>
                    <a:pt x="698120" y="3922062"/>
                  </a:lnTo>
                  <a:lnTo>
                    <a:pt x="5750849" y="3922062"/>
                  </a:lnTo>
                  <a:lnTo>
                    <a:pt x="6448424" y="3224206"/>
                  </a:lnTo>
                  <a:lnTo>
                    <a:pt x="3225462" y="0"/>
                  </a:lnTo>
                  <a:close/>
                </a:path>
              </a:pathLst>
            </a:custGeom>
            <a:solidFill>
              <a:srgbClr val="484C68"/>
            </a:solidFill>
          </p:spPr>
          <p:txBody>
            <a:bodyPr wrap="square" lIns="0" tIns="0" rIns="0" bIns="0" rtlCol="0"/>
            <a:lstStyle/>
            <a:p>
              <a:endParaRPr/>
            </a:p>
          </p:txBody>
        </p:sp>
        <p:sp>
          <p:nvSpPr>
            <p:cNvPr id="5" name="object 5"/>
            <p:cNvSpPr/>
            <p:nvPr/>
          </p:nvSpPr>
          <p:spPr>
            <a:xfrm>
              <a:off x="0" y="2994939"/>
              <a:ext cx="4050029" cy="6448425"/>
            </a:xfrm>
            <a:custGeom>
              <a:avLst/>
              <a:gdLst/>
              <a:ahLst/>
              <a:cxnLst/>
              <a:rect l="l" t="t" r="r" b="b"/>
              <a:pathLst>
                <a:path w="4050029" h="6448425">
                  <a:moveTo>
                    <a:pt x="825817" y="0"/>
                  </a:moveTo>
                  <a:lnTo>
                    <a:pt x="0" y="826136"/>
                  </a:lnTo>
                  <a:lnTo>
                    <a:pt x="0" y="5622919"/>
                  </a:lnTo>
                  <a:lnTo>
                    <a:pt x="825817" y="6448416"/>
                  </a:lnTo>
                  <a:lnTo>
                    <a:pt x="4050029" y="3225456"/>
                  </a:lnTo>
                  <a:lnTo>
                    <a:pt x="825817" y="0"/>
                  </a:lnTo>
                  <a:close/>
                </a:path>
              </a:pathLst>
            </a:custGeom>
            <a:solidFill>
              <a:srgbClr val="70B1DA"/>
            </a:solidFill>
          </p:spPr>
          <p:txBody>
            <a:bodyPr wrap="square" lIns="0" tIns="0" rIns="0" bIns="0" rtlCol="0"/>
            <a:lstStyle/>
            <a:p>
              <a:endParaRPr/>
            </a:p>
          </p:txBody>
        </p:sp>
      </p:grpSp>
      <p:sp>
        <p:nvSpPr>
          <p:cNvPr id="6" name="object 6"/>
          <p:cNvSpPr txBox="1">
            <a:spLocks noGrp="1"/>
          </p:cNvSpPr>
          <p:nvPr>
            <p:ph type="title"/>
          </p:nvPr>
        </p:nvSpPr>
        <p:spPr>
          <a:xfrm>
            <a:off x="920750" y="730344"/>
            <a:ext cx="3048000" cy="745717"/>
          </a:xfrm>
          <a:prstGeom prst="rect">
            <a:avLst/>
          </a:prstGeom>
        </p:spPr>
        <p:txBody>
          <a:bodyPr vert="horz" wrap="square" lIns="0" tIns="124460" rIns="0" bIns="0" rtlCol="0">
            <a:spAutoFit/>
          </a:bodyPr>
          <a:lstStyle/>
          <a:p>
            <a:pPr marL="12700" marR="5080">
              <a:lnSpc>
                <a:spcPts val="4430"/>
              </a:lnSpc>
              <a:spcBef>
                <a:spcPts val="980"/>
              </a:spcBef>
            </a:pPr>
            <a:r>
              <a:rPr lang="en-IN" sz="6750" spc="204" dirty="0"/>
              <a:t>Results</a:t>
            </a:r>
            <a:endParaRPr sz="6750" spc="175" dirty="0"/>
          </a:p>
        </p:txBody>
      </p:sp>
      <p:sp>
        <p:nvSpPr>
          <p:cNvPr id="8" name="object 8"/>
          <p:cNvSpPr/>
          <p:nvPr/>
        </p:nvSpPr>
        <p:spPr>
          <a:xfrm>
            <a:off x="905610" y="1534171"/>
            <a:ext cx="2910739" cy="86988"/>
          </a:xfrm>
          <a:custGeom>
            <a:avLst/>
            <a:gdLst/>
            <a:ahLst/>
            <a:cxnLst/>
            <a:rect l="l" t="t" r="r" b="b"/>
            <a:pathLst>
              <a:path w="3571875" h="95250">
                <a:moveTo>
                  <a:pt x="3571875" y="0"/>
                </a:moveTo>
                <a:lnTo>
                  <a:pt x="0" y="0"/>
                </a:lnTo>
                <a:lnTo>
                  <a:pt x="0" y="95250"/>
                </a:lnTo>
                <a:lnTo>
                  <a:pt x="3571875" y="95250"/>
                </a:lnTo>
                <a:lnTo>
                  <a:pt x="3571875" y="0"/>
                </a:lnTo>
                <a:close/>
              </a:path>
            </a:pathLst>
          </a:custGeom>
          <a:solidFill>
            <a:srgbClr val="70B1DA"/>
          </a:solidFill>
        </p:spPr>
        <p:txBody>
          <a:bodyPr wrap="square" lIns="0" tIns="0" rIns="0" bIns="0" rtlCol="0"/>
          <a:lstStyle/>
          <a:p>
            <a:endParaRPr/>
          </a:p>
        </p:txBody>
      </p:sp>
      <p:pic>
        <p:nvPicPr>
          <p:cNvPr id="5122" name="Picture 1">
            <a:extLst>
              <a:ext uri="{FF2B5EF4-FFF2-40B4-BE49-F238E27FC236}">
                <a16:creationId xmlns:a16="http://schemas.microsoft.com/office/drawing/2014/main" id="{3F91F3A8-D642-455C-9A96-C6AB84E3BD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51" y="2482850"/>
            <a:ext cx="9180999" cy="5981236"/>
          </a:xfrm>
          <a:prstGeom prst="rect">
            <a:avLst/>
          </a:prstGeom>
          <a:noFill/>
          <a:extLst>
            <a:ext uri="{909E8E84-426E-40DD-AFC4-6F175D3DCCD1}">
              <a14:hiddenFill xmlns:a14="http://schemas.microsoft.com/office/drawing/2010/main">
                <a:solidFill>
                  <a:srgbClr val="FFFFFF"/>
                </a:solidFill>
              </a14:hiddenFill>
            </a:ext>
          </a:extLst>
        </p:spPr>
      </p:pic>
      <p:pic>
        <p:nvPicPr>
          <p:cNvPr id="5121" name="Picture 2">
            <a:extLst>
              <a:ext uri="{FF2B5EF4-FFF2-40B4-BE49-F238E27FC236}">
                <a16:creationId xmlns:a16="http://schemas.microsoft.com/office/drawing/2014/main" id="{5D8BC881-B504-B3EB-C58F-DC341BBB35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4291" y="2482850"/>
            <a:ext cx="8458458" cy="598123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4996170B-F80D-235E-FCB1-2F6DA154AC8B}"/>
              </a:ext>
            </a:extLst>
          </p:cNvPr>
          <p:cNvSpPr>
            <a:spLocks noChangeArrowheads="1"/>
          </p:cNvSpPr>
          <p:nvPr/>
        </p:nvSpPr>
        <p:spPr bwMode="auto">
          <a:xfrm>
            <a:off x="5501557" y="-1100216"/>
            <a:ext cx="2374879" cy="466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10" name="Rectangle 4">
            <a:extLst>
              <a:ext uri="{FF2B5EF4-FFF2-40B4-BE49-F238E27FC236}">
                <a16:creationId xmlns:a16="http://schemas.microsoft.com/office/drawing/2014/main" id="{810C6158-C22E-5435-4917-CA54F3CD8343}"/>
              </a:ext>
            </a:extLst>
          </p:cNvPr>
          <p:cNvSpPr>
            <a:spLocks noChangeArrowheads="1"/>
          </p:cNvSpPr>
          <p:nvPr/>
        </p:nvSpPr>
        <p:spPr bwMode="auto">
          <a:xfrm>
            <a:off x="5576170" y="3159047"/>
            <a:ext cx="2374879" cy="466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11" name="Rectangle 5">
            <a:extLst>
              <a:ext uri="{FF2B5EF4-FFF2-40B4-BE49-F238E27FC236}">
                <a16:creationId xmlns:a16="http://schemas.microsoft.com/office/drawing/2014/main" id="{B2AC5182-EA7B-13C5-3B52-97D6D9E19C9B}"/>
              </a:ext>
            </a:extLst>
          </p:cNvPr>
          <p:cNvSpPr>
            <a:spLocks noChangeArrowheads="1"/>
          </p:cNvSpPr>
          <p:nvPr/>
        </p:nvSpPr>
        <p:spPr bwMode="auto">
          <a:xfrm>
            <a:off x="5576170" y="7143672"/>
            <a:ext cx="2374879" cy="466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53747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67504" y="0"/>
            <a:ext cx="7620634" cy="5420995"/>
            <a:chOff x="10667504" y="0"/>
            <a:chExt cx="7620634" cy="5420995"/>
          </a:xfrm>
        </p:grpSpPr>
        <p:sp>
          <p:nvSpPr>
            <p:cNvPr id="3" name="object 3"/>
            <p:cNvSpPr/>
            <p:nvPr/>
          </p:nvSpPr>
          <p:spPr>
            <a:xfrm>
              <a:off x="11205248" y="12"/>
              <a:ext cx="7082790" cy="5093970"/>
            </a:xfrm>
            <a:custGeom>
              <a:avLst/>
              <a:gdLst/>
              <a:ahLst/>
              <a:cxnLst/>
              <a:rect l="l" t="t" r="r" b="b"/>
              <a:pathLst>
                <a:path w="7082790" h="5093970">
                  <a:moveTo>
                    <a:pt x="2938869" y="3168294"/>
                  </a:moveTo>
                  <a:lnTo>
                    <a:pt x="1738325" y="1965236"/>
                  </a:lnTo>
                  <a:lnTo>
                    <a:pt x="0" y="3703548"/>
                  </a:lnTo>
                  <a:lnTo>
                    <a:pt x="1200569" y="4906607"/>
                  </a:lnTo>
                  <a:lnTo>
                    <a:pt x="2938869" y="3168294"/>
                  </a:lnTo>
                  <a:close/>
                </a:path>
                <a:path w="7082790" h="5093970">
                  <a:moveTo>
                    <a:pt x="7082701" y="558749"/>
                  </a:moveTo>
                  <a:lnTo>
                    <a:pt x="6523952" y="0"/>
                  </a:lnTo>
                  <a:lnTo>
                    <a:pt x="3813949" y="0"/>
                  </a:lnTo>
                  <a:lnTo>
                    <a:pt x="1944712" y="1869198"/>
                  </a:lnTo>
                  <a:lnTo>
                    <a:pt x="5168989" y="5093411"/>
                  </a:lnTo>
                  <a:lnTo>
                    <a:pt x="7082701" y="3179661"/>
                  </a:lnTo>
                  <a:lnTo>
                    <a:pt x="7082701" y="558749"/>
                  </a:lnTo>
                  <a:close/>
                </a:path>
              </a:pathLst>
            </a:custGeom>
            <a:solidFill>
              <a:srgbClr val="70B1DA"/>
            </a:solidFill>
          </p:spPr>
          <p:txBody>
            <a:bodyPr wrap="square" lIns="0" tIns="0" rIns="0" bIns="0" rtlCol="0"/>
            <a:lstStyle/>
            <a:p>
              <a:endParaRPr/>
            </a:p>
          </p:txBody>
        </p:sp>
        <p:sp>
          <p:nvSpPr>
            <p:cNvPr id="4" name="object 4"/>
            <p:cNvSpPr/>
            <p:nvPr/>
          </p:nvSpPr>
          <p:spPr>
            <a:xfrm>
              <a:off x="10667504" y="1429994"/>
              <a:ext cx="2371090" cy="2371725"/>
            </a:xfrm>
            <a:custGeom>
              <a:avLst/>
              <a:gdLst/>
              <a:ahLst/>
              <a:cxnLst/>
              <a:rect l="l" t="t" r="r" b="b"/>
              <a:pathLst>
                <a:path w="2371090" h="2371725">
                  <a:moveTo>
                    <a:pt x="1738312" y="0"/>
                  </a:moveTo>
                  <a:lnTo>
                    <a:pt x="0" y="1738312"/>
                  </a:lnTo>
                  <a:lnTo>
                    <a:pt x="632790" y="2371115"/>
                  </a:lnTo>
                  <a:lnTo>
                    <a:pt x="2371077" y="630301"/>
                  </a:lnTo>
                  <a:lnTo>
                    <a:pt x="1738312" y="0"/>
                  </a:lnTo>
                  <a:close/>
                </a:path>
              </a:pathLst>
            </a:custGeom>
            <a:solidFill>
              <a:srgbClr val="484C68"/>
            </a:solidFill>
          </p:spPr>
          <p:txBody>
            <a:bodyPr wrap="square" lIns="0" tIns="0" rIns="0" bIns="0" rtlCol="0"/>
            <a:lstStyle/>
            <a:p>
              <a:endParaRPr/>
            </a:p>
          </p:txBody>
        </p:sp>
        <p:sp>
          <p:nvSpPr>
            <p:cNvPr id="5" name="object 5"/>
            <p:cNvSpPr/>
            <p:nvPr/>
          </p:nvSpPr>
          <p:spPr>
            <a:xfrm>
              <a:off x="16535019" y="3474669"/>
              <a:ext cx="1753235" cy="1946275"/>
            </a:xfrm>
            <a:custGeom>
              <a:avLst/>
              <a:gdLst/>
              <a:ahLst/>
              <a:cxnLst/>
              <a:rect l="l" t="t" r="r" b="b"/>
              <a:pathLst>
                <a:path w="1753234" h="1946275">
                  <a:moveTo>
                    <a:pt x="1752992" y="0"/>
                  </a:moveTo>
                  <a:lnTo>
                    <a:pt x="0" y="1751456"/>
                  </a:lnTo>
                  <a:lnTo>
                    <a:pt x="194691" y="1946186"/>
                  </a:lnTo>
                  <a:lnTo>
                    <a:pt x="1752992" y="386511"/>
                  </a:lnTo>
                  <a:lnTo>
                    <a:pt x="1752992" y="0"/>
                  </a:lnTo>
                  <a:close/>
                </a:path>
              </a:pathLst>
            </a:custGeom>
            <a:solidFill>
              <a:srgbClr val="70B1DA"/>
            </a:solidFill>
          </p:spPr>
          <p:txBody>
            <a:bodyPr wrap="square" lIns="0" tIns="0" rIns="0" bIns="0" rtlCol="0"/>
            <a:lstStyle/>
            <a:p>
              <a:endParaRPr/>
            </a:p>
          </p:txBody>
        </p:sp>
      </p:grpSp>
      <p:grpSp>
        <p:nvGrpSpPr>
          <p:cNvPr id="6" name="object 6"/>
          <p:cNvGrpSpPr/>
          <p:nvPr/>
        </p:nvGrpSpPr>
        <p:grpSpPr>
          <a:xfrm>
            <a:off x="0" y="4062768"/>
            <a:ext cx="4617085" cy="6224270"/>
            <a:chOff x="0" y="4062768"/>
            <a:chExt cx="4617085" cy="6224270"/>
          </a:xfrm>
        </p:grpSpPr>
        <p:sp>
          <p:nvSpPr>
            <p:cNvPr id="7" name="object 7"/>
            <p:cNvSpPr/>
            <p:nvPr/>
          </p:nvSpPr>
          <p:spPr>
            <a:xfrm>
              <a:off x="0" y="6801866"/>
              <a:ext cx="4617085" cy="3485515"/>
            </a:xfrm>
            <a:custGeom>
              <a:avLst/>
              <a:gdLst/>
              <a:ahLst/>
              <a:cxnLst/>
              <a:rect l="l" t="t" r="r" b="b"/>
              <a:pathLst>
                <a:path w="4617085" h="3485515">
                  <a:moveTo>
                    <a:pt x="1392351" y="0"/>
                  </a:moveTo>
                  <a:lnTo>
                    <a:pt x="0" y="1391813"/>
                  </a:lnTo>
                  <a:lnTo>
                    <a:pt x="0" y="3485132"/>
                  </a:lnTo>
                  <a:lnTo>
                    <a:pt x="4354500" y="3485132"/>
                  </a:lnTo>
                  <a:lnTo>
                    <a:pt x="4616551" y="3222979"/>
                  </a:lnTo>
                  <a:lnTo>
                    <a:pt x="1392351" y="0"/>
                  </a:lnTo>
                  <a:close/>
                </a:path>
              </a:pathLst>
            </a:custGeom>
            <a:solidFill>
              <a:srgbClr val="484C68"/>
            </a:solidFill>
          </p:spPr>
          <p:txBody>
            <a:bodyPr wrap="square" lIns="0" tIns="0" rIns="0" bIns="0" rtlCol="0"/>
            <a:lstStyle/>
            <a:p>
              <a:endParaRPr/>
            </a:p>
          </p:txBody>
        </p:sp>
        <p:sp>
          <p:nvSpPr>
            <p:cNvPr id="8" name="object 8"/>
            <p:cNvSpPr/>
            <p:nvPr/>
          </p:nvSpPr>
          <p:spPr>
            <a:xfrm>
              <a:off x="0" y="4062768"/>
              <a:ext cx="1925955" cy="3851910"/>
            </a:xfrm>
            <a:custGeom>
              <a:avLst/>
              <a:gdLst/>
              <a:ahLst/>
              <a:cxnLst/>
              <a:rect l="l" t="t" r="r" b="b"/>
              <a:pathLst>
                <a:path w="1925955" h="3851909">
                  <a:moveTo>
                    <a:pt x="0" y="0"/>
                  </a:moveTo>
                  <a:lnTo>
                    <a:pt x="0" y="3851856"/>
                  </a:lnTo>
                  <a:lnTo>
                    <a:pt x="1925929" y="1925929"/>
                  </a:lnTo>
                  <a:lnTo>
                    <a:pt x="0" y="0"/>
                  </a:lnTo>
                  <a:close/>
                </a:path>
              </a:pathLst>
            </a:custGeom>
            <a:solidFill>
              <a:srgbClr val="70B1DA"/>
            </a:solidFill>
          </p:spPr>
          <p:txBody>
            <a:bodyPr wrap="square" lIns="0" tIns="0" rIns="0" bIns="0" rtlCol="0"/>
            <a:lstStyle/>
            <a:p>
              <a:endParaRPr/>
            </a:p>
          </p:txBody>
        </p:sp>
      </p:grpSp>
      <p:sp>
        <p:nvSpPr>
          <p:cNvPr id="9" name="object 9"/>
          <p:cNvSpPr txBox="1">
            <a:spLocks noGrp="1"/>
          </p:cNvSpPr>
          <p:nvPr>
            <p:ph type="title"/>
          </p:nvPr>
        </p:nvSpPr>
        <p:spPr>
          <a:xfrm>
            <a:off x="1641349" y="2472410"/>
            <a:ext cx="5838189" cy="684162"/>
          </a:xfrm>
          <a:prstGeom prst="rect">
            <a:avLst/>
          </a:prstGeom>
        </p:spPr>
        <p:txBody>
          <a:bodyPr vert="horz" wrap="square" lIns="0" tIns="15875" rIns="0" bIns="0" rtlCol="0">
            <a:spAutoFit/>
          </a:bodyPr>
          <a:lstStyle/>
          <a:p>
            <a:pPr marR="5080" algn="r">
              <a:lnSpc>
                <a:spcPts val="4850"/>
              </a:lnSpc>
              <a:spcBef>
                <a:spcPts val="125"/>
              </a:spcBef>
            </a:pPr>
            <a:r>
              <a:rPr lang="en-IN" sz="6750" spc="150" dirty="0"/>
              <a:t>Conclusion</a:t>
            </a:r>
            <a:endParaRPr sz="6750" spc="150" dirty="0"/>
          </a:p>
        </p:txBody>
      </p:sp>
      <p:sp>
        <p:nvSpPr>
          <p:cNvPr id="11" name="object 11"/>
          <p:cNvSpPr/>
          <p:nvPr/>
        </p:nvSpPr>
        <p:spPr>
          <a:xfrm>
            <a:off x="3393997" y="3366509"/>
            <a:ext cx="4048125" cy="95250"/>
          </a:xfrm>
          <a:custGeom>
            <a:avLst/>
            <a:gdLst/>
            <a:ahLst/>
            <a:cxnLst/>
            <a:rect l="l" t="t" r="r" b="b"/>
            <a:pathLst>
              <a:path w="4048125" h="95250">
                <a:moveTo>
                  <a:pt x="4048125" y="0"/>
                </a:moveTo>
                <a:lnTo>
                  <a:pt x="0" y="0"/>
                </a:lnTo>
                <a:lnTo>
                  <a:pt x="0" y="95250"/>
                </a:lnTo>
                <a:lnTo>
                  <a:pt x="4048125" y="95250"/>
                </a:lnTo>
                <a:lnTo>
                  <a:pt x="4048125" y="0"/>
                </a:lnTo>
                <a:close/>
              </a:path>
            </a:pathLst>
          </a:custGeom>
          <a:solidFill>
            <a:srgbClr val="70B1DA"/>
          </a:solidFill>
        </p:spPr>
        <p:txBody>
          <a:bodyPr wrap="square" lIns="0" tIns="0" rIns="0" bIns="0" rtlCol="0"/>
          <a:lstStyle/>
          <a:p>
            <a:endParaRPr/>
          </a:p>
        </p:txBody>
      </p:sp>
      <p:sp>
        <p:nvSpPr>
          <p:cNvPr id="12" name="TextBox 11">
            <a:extLst>
              <a:ext uri="{FF2B5EF4-FFF2-40B4-BE49-F238E27FC236}">
                <a16:creationId xmlns:a16="http://schemas.microsoft.com/office/drawing/2014/main" id="{69986600-BA82-7503-9890-F2D7D7396E66}"/>
              </a:ext>
            </a:extLst>
          </p:cNvPr>
          <p:cNvSpPr txBox="1"/>
          <p:nvPr/>
        </p:nvSpPr>
        <p:spPr>
          <a:xfrm>
            <a:off x="3206750" y="4129026"/>
            <a:ext cx="14062201" cy="3785652"/>
          </a:xfrm>
          <a:prstGeom prst="rect">
            <a:avLst/>
          </a:prstGeom>
          <a:noFill/>
        </p:spPr>
        <p:txBody>
          <a:bodyPr wrap="square" rtlCol="0">
            <a:spAutoFit/>
          </a:bodyPr>
          <a:lstStyle/>
          <a:p>
            <a:pPr algn="just"/>
            <a:r>
              <a:rPr lang="en-US" sz="2400" dirty="0">
                <a:solidFill>
                  <a:schemeClr val="bg1"/>
                </a:solidFill>
                <a:effectLst/>
                <a:latin typeface="Times New Roman" panose="02020603050405020304" pitchFamily="18" charset="0"/>
                <a:ea typeface="Times New Roman" panose="02020603050405020304" pitchFamily="18" charset="0"/>
              </a:rPr>
              <a:t>Future work for this project could focus on several areas to enhance model accuracy and usability. Firstly, refining the LSTM architecture by experimenting with different configurations such as the number of layers, hidden units, and dropout rates could potentially improve predictive performance. Additionally, incorporating additional features such as technical indicators, sentiment analysis of news articles, or macroeconomic indicators could provide more comprehensive input data for the model, potentially leading to more accurate predictions. Moreover, implementing advanced techniques like attention mechanisms or hybrid models combining LSTM with other architectures could further enhance prediction capabilities. Furthermore, optimizing hyperparameters using techniques like grid search or Bayesian optimization could help fine-tune model performance. On the usability front, improving the web interface with features like real-time updating of predictions, customizable visualizations, and user-friendly tools for analysis could enhance the overall user experience. </a:t>
            </a:r>
            <a:endParaRPr lang="en-IN" sz="2400" dirty="0">
              <a:solidFill>
                <a:schemeClr val="bg1"/>
              </a:solidFill>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67504" y="0"/>
            <a:ext cx="7620634" cy="5420995"/>
            <a:chOff x="10667504" y="0"/>
            <a:chExt cx="7620634" cy="5420995"/>
          </a:xfrm>
        </p:grpSpPr>
        <p:sp>
          <p:nvSpPr>
            <p:cNvPr id="3" name="object 3"/>
            <p:cNvSpPr/>
            <p:nvPr/>
          </p:nvSpPr>
          <p:spPr>
            <a:xfrm>
              <a:off x="11205248" y="12"/>
              <a:ext cx="7082790" cy="5093970"/>
            </a:xfrm>
            <a:custGeom>
              <a:avLst/>
              <a:gdLst/>
              <a:ahLst/>
              <a:cxnLst/>
              <a:rect l="l" t="t" r="r" b="b"/>
              <a:pathLst>
                <a:path w="7082790" h="5093970">
                  <a:moveTo>
                    <a:pt x="2938869" y="3168294"/>
                  </a:moveTo>
                  <a:lnTo>
                    <a:pt x="1738325" y="1965236"/>
                  </a:lnTo>
                  <a:lnTo>
                    <a:pt x="0" y="3703548"/>
                  </a:lnTo>
                  <a:lnTo>
                    <a:pt x="1200569" y="4906607"/>
                  </a:lnTo>
                  <a:lnTo>
                    <a:pt x="2938869" y="3168294"/>
                  </a:lnTo>
                  <a:close/>
                </a:path>
                <a:path w="7082790" h="5093970">
                  <a:moveTo>
                    <a:pt x="7082701" y="558749"/>
                  </a:moveTo>
                  <a:lnTo>
                    <a:pt x="6523952" y="0"/>
                  </a:lnTo>
                  <a:lnTo>
                    <a:pt x="3813949" y="0"/>
                  </a:lnTo>
                  <a:lnTo>
                    <a:pt x="1944712" y="1869198"/>
                  </a:lnTo>
                  <a:lnTo>
                    <a:pt x="5168989" y="5093411"/>
                  </a:lnTo>
                  <a:lnTo>
                    <a:pt x="7082701" y="3179661"/>
                  </a:lnTo>
                  <a:lnTo>
                    <a:pt x="7082701" y="558749"/>
                  </a:lnTo>
                  <a:close/>
                </a:path>
              </a:pathLst>
            </a:custGeom>
            <a:solidFill>
              <a:srgbClr val="70B1DA"/>
            </a:solidFill>
          </p:spPr>
          <p:txBody>
            <a:bodyPr wrap="square" lIns="0" tIns="0" rIns="0" bIns="0" rtlCol="0"/>
            <a:lstStyle/>
            <a:p>
              <a:endParaRPr/>
            </a:p>
          </p:txBody>
        </p:sp>
        <p:sp>
          <p:nvSpPr>
            <p:cNvPr id="4" name="object 4"/>
            <p:cNvSpPr/>
            <p:nvPr/>
          </p:nvSpPr>
          <p:spPr>
            <a:xfrm>
              <a:off x="10667504" y="1429994"/>
              <a:ext cx="2371090" cy="2371725"/>
            </a:xfrm>
            <a:custGeom>
              <a:avLst/>
              <a:gdLst/>
              <a:ahLst/>
              <a:cxnLst/>
              <a:rect l="l" t="t" r="r" b="b"/>
              <a:pathLst>
                <a:path w="2371090" h="2371725">
                  <a:moveTo>
                    <a:pt x="1738312" y="0"/>
                  </a:moveTo>
                  <a:lnTo>
                    <a:pt x="0" y="1738312"/>
                  </a:lnTo>
                  <a:lnTo>
                    <a:pt x="632790" y="2371115"/>
                  </a:lnTo>
                  <a:lnTo>
                    <a:pt x="2371077" y="630301"/>
                  </a:lnTo>
                  <a:lnTo>
                    <a:pt x="1738312" y="0"/>
                  </a:lnTo>
                  <a:close/>
                </a:path>
              </a:pathLst>
            </a:custGeom>
            <a:solidFill>
              <a:srgbClr val="484C68"/>
            </a:solidFill>
          </p:spPr>
          <p:txBody>
            <a:bodyPr wrap="square" lIns="0" tIns="0" rIns="0" bIns="0" rtlCol="0"/>
            <a:lstStyle/>
            <a:p>
              <a:endParaRPr/>
            </a:p>
          </p:txBody>
        </p:sp>
        <p:sp>
          <p:nvSpPr>
            <p:cNvPr id="5" name="object 5"/>
            <p:cNvSpPr/>
            <p:nvPr/>
          </p:nvSpPr>
          <p:spPr>
            <a:xfrm>
              <a:off x="16535019" y="3474669"/>
              <a:ext cx="1753235" cy="1946275"/>
            </a:xfrm>
            <a:custGeom>
              <a:avLst/>
              <a:gdLst/>
              <a:ahLst/>
              <a:cxnLst/>
              <a:rect l="l" t="t" r="r" b="b"/>
              <a:pathLst>
                <a:path w="1753234" h="1946275">
                  <a:moveTo>
                    <a:pt x="1752992" y="0"/>
                  </a:moveTo>
                  <a:lnTo>
                    <a:pt x="0" y="1751456"/>
                  </a:lnTo>
                  <a:lnTo>
                    <a:pt x="194691" y="1946186"/>
                  </a:lnTo>
                  <a:lnTo>
                    <a:pt x="1752992" y="386511"/>
                  </a:lnTo>
                  <a:lnTo>
                    <a:pt x="1752992" y="0"/>
                  </a:lnTo>
                  <a:close/>
                </a:path>
              </a:pathLst>
            </a:custGeom>
            <a:solidFill>
              <a:srgbClr val="70B1DA"/>
            </a:solidFill>
          </p:spPr>
          <p:txBody>
            <a:bodyPr wrap="square" lIns="0" tIns="0" rIns="0" bIns="0" rtlCol="0"/>
            <a:lstStyle/>
            <a:p>
              <a:endParaRPr/>
            </a:p>
          </p:txBody>
        </p:sp>
      </p:grpSp>
      <p:grpSp>
        <p:nvGrpSpPr>
          <p:cNvPr id="6" name="object 6"/>
          <p:cNvGrpSpPr/>
          <p:nvPr/>
        </p:nvGrpSpPr>
        <p:grpSpPr>
          <a:xfrm>
            <a:off x="0" y="4062768"/>
            <a:ext cx="4617085" cy="6224270"/>
            <a:chOff x="0" y="4062768"/>
            <a:chExt cx="4617085" cy="6224270"/>
          </a:xfrm>
        </p:grpSpPr>
        <p:sp>
          <p:nvSpPr>
            <p:cNvPr id="7" name="object 7"/>
            <p:cNvSpPr/>
            <p:nvPr/>
          </p:nvSpPr>
          <p:spPr>
            <a:xfrm>
              <a:off x="0" y="6801866"/>
              <a:ext cx="4617085" cy="3485515"/>
            </a:xfrm>
            <a:custGeom>
              <a:avLst/>
              <a:gdLst/>
              <a:ahLst/>
              <a:cxnLst/>
              <a:rect l="l" t="t" r="r" b="b"/>
              <a:pathLst>
                <a:path w="4617085" h="3485515">
                  <a:moveTo>
                    <a:pt x="1392351" y="0"/>
                  </a:moveTo>
                  <a:lnTo>
                    <a:pt x="0" y="1391813"/>
                  </a:lnTo>
                  <a:lnTo>
                    <a:pt x="0" y="3485132"/>
                  </a:lnTo>
                  <a:lnTo>
                    <a:pt x="4354500" y="3485132"/>
                  </a:lnTo>
                  <a:lnTo>
                    <a:pt x="4616551" y="3222979"/>
                  </a:lnTo>
                  <a:lnTo>
                    <a:pt x="1392351" y="0"/>
                  </a:lnTo>
                  <a:close/>
                </a:path>
              </a:pathLst>
            </a:custGeom>
            <a:solidFill>
              <a:srgbClr val="484C68"/>
            </a:solidFill>
          </p:spPr>
          <p:txBody>
            <a:bodyPr wrap="square" lIns="0" tIns="0" rIns="0" bIns="0" rtlCol="0"/>
            <a:lstStyle/>
            <a:p>
              <a:endParaRPr/>
            </a:p>
          </p:txBody>
        </p:sp>
        <p:sp>
          <p:nvSpPr>
            <p:cNvPr id="8" name="object 8"/>
            <p:cNvSpPr/>
            <p:nvPr/>
          </p:nvSpPr>
          <p:spPr>
            <a:xfrm>
              <a:off x="0" y="4062768"/>
              <a:ext cx="1925955" cy="3851910"/>
            </a:xfrm>
            <a:custGeom>
              <a:avLst/>
              <a:gdLst/>
              <a:ahLst/>
              <a:cxnLst/>
              <a:rect l="l" t="t" r="r" b="b"/>
              <a:pathLst>
                <a:path w="1925955" h="3851909">
                  <a:moveTo>
                    <a:pt x="0" y="0"/>
                  </a:moveTo>
                  <a:lnTo>
                    <a:pt x="0" y="3851856"/>
                  </a:lnTo>
                  <a:lnTo>
                    <a:pt x="1925929" y="1925929"/>
                  </a:lnTo>
                  <a:lnTo>
                    <a:pt x="0" y="0"/>
                  </a:lnTo>
                  <a:close/>
                </a:path>
              </a:pathLst>
            </a:custGeom>
            <a:solidFill>
              <a:srgbClr val="70B1DA"/>
            </a:solidFill>
          </p:spPr>
          <p:txBody>
            <a:bodyPr wrap="square" lIns="0" tIns="0" rIns="0" bIns="0" rtlCol="0"/>
            <a:lstStyle/>
            <a:p>
              <a:endParaRPr/>
            </a:p>
          </p:txBody>
        </p:sp>
      </p:grpSp>
      <p:sp>
        <p:nvSpPr>
          <p:cNvPr id="11" name="object 11"/>
          <p:cNvSpPr/>
          <p:nvPr/>
        </p:nvSpPr>
        <p:spPr>
          <a:xfrm>
            <a:off x="1925955" y="2385022"/>
            <a:ext cx="2973337" cy="59678"/>
          </a:xfrm>
          <a:custGeom>
            <a:avLst/>
            <a:gdLst/>
            <a:ahLst/>
            <a:cxnLst/>
            <a:rect l="l" t="t" r="r" b="b"/>
            <a:pathLst>
              <a:path w="4048125" h="95250">
                <a:moveTo>
                  <a:pt x="4048125" y="0"/>
                </a:moveTo>
                <a:lnTo>
                  <a:pt x="0" y="0"/>
                </a:lnTo>
                <a:lnTo>
                  <a:pt x="0" y="95250"/>
                </a:lnTo>
                <a:lnTo>
                  <a:pt x="4048125" y="95250"/>
                </a:lnTo>
                <a:lnTo>
                  <a:pt x="4048125" y="0"/>
                </a:lnTo>
                <a:close/>
              </a:path>
            </a:pathLst>
          </a:custGeom>
          <a:solidFill>
            <a:srgbClr val="70B1DA"/>
          </a:solidFill>
        </p:spPr>
        <p:txBody>
          <a:bodyPr wrap="square" lIns="0" tIns="0" rIns="0" bIns="0" rtlCol="0"/>
          <a:lstStyle/>
          <a:p>
            <a:endParaRPr/>
          </a:p>
        </p:txBody>
      </p:sp>
      <p:sp>
        <p:nvSpPr>
          <p:cNvPr id="13" name="Title 12">
            <a:extLst>
              <a:ext uri="{FF2B5EF4-FFF2-40B4-BE49-F238E27FC236}">
                <a16:creationId xmlns:a16="http://schemas.microsoft.com/office/drawing/2014/main" id="{34B05F1C-9BB3-3151-1AF2-7E9E00391102}"/>
              </a:ext>
            </a:extLst>
          </p:cNvPr>
          <p:cNvSpPr>
            <a:spLocks noGrp="1"/>
          </p:cNvSpPr>
          <p:nvPr>
            <p:ph type="title"/>
          </p:nvPr>
        </p:nvSpPr>
        <p:spPr>
          <a:xfrm>
            <a:off x="1869290" y="1607530"/>
            <a:ext cx="4497337" cy="677108"/>
          </a:xfrm>
        </p:spPr>
        <p:txBody>
          <a:bodyPr/>
          <a:lstStyle/>
          <a:p>
            <a:r>
              <a:rPr lang="en-IN" dirty="0"/>
              <a:t>References</a:t>
            </a:r>
          </a:p>
        </p:txBody>
      </p:sp>
      <p:sp>
        <p:nvSpPr>
          <p:cNvPr id="14" name="TextBox 13">
            <a:extLst>
              <a:ext uri="{FF2B5EF4-FFF2-40B4-BE49-F238E27FC236}">
                <a16:creationId xmlns:a16="http://schemas.microsoft.com/office/drawing/2014/main" id="{A19F1E66-E7A7-8C42-42FC-9D317F11A8DC}"/>
              </a:ext>
            </a:extLst>
          </p:cNvPr>
          <p:cNvSpPr txBox="1"/>
          <p:nvPr/>
        </p:nvSpPr>
        <p:spPr>
          <a:xfrm>
            <a:off x="1528007" y="2879082"/>
            <a:ext cx="13258800" cy="3401252"/>
          </a:xfrm>
          <a:prstGeom prst="rect">
            <a:avLst/>
          </a:prstGeom>
          <a:noFill/>
        </p:spPr>
        <p:txBody>
          <a:bodyPr wrap="square" rtlCol="0">
            <a:spAutoFit/>
          </a:bodyPr>
          <a:lstStyle/>
          <a:p>
            <a:pPr marL="342900" lvl="0" indent="-342900" algn="just">
              <a:lnSpc>
                <a:spcPct val="150000"/>
              </a:lnSpc>
              <a:spcBef>
                <a:spcPts val="65"/>
              </a:spcBef>
              <a:buSzPct val="100000"/>
              <a:buFont typeface="Arial" panose="020B0604020202020204" pitchFamily="34" charset="0"/>
              <a:buChar char="•"/>
            </a:pPr>
            <a:r>
              <a:rPr lang="en-IN" sz="2400" spc="0" dirty="0">
                <a:solidFill>
                  <a:schemeClr val="bg1"/>
                </a:solidFill>
                <a:effectLst/>
                <a:latin typeface="Times New Roman" panose="02020603050405020304" pitchFamily="18" charset="0"/>
                <a:ea typeface="Times New Roman" panose="02020603050405020304" pitchFamily="18" charset="0"/>
              </a:rPr>
              <a:t>Stock Market Prediction Using LSTM Recurrent Neural </a:t>
            </a:r>
            <a:r>
              <a:rPr lang="en-IN" sz="2400" spc="0" dirty="0" err="1">
                <a:solidFill>
                  <a:schemeClr val="bg1"/>
                </a:solidFill>
                <a:effectLst/>
                <a:latin typeface="Times New Roman" panose="02020603050405020304" pitchFamily="18" charset="0"/>
                <a:ea typeface="Times New Roman" panose="02020603050405020304" pitchFamily="18" charset="0"/>
              </a:rPr>
              <a:t>NetworkAuthor</a:t>
            </a:r>
            <a:r>
              <a:rPr lang="en-IN" sz="2400" spc="0" dirty="0">
                <a:solidFill>
                  <a:schemeClr val="bg1"/>
                </a:solidFill>
                <a:effectLst/>
                <a:latin typeface="Times New Roman" panose="02020603050405020304" pitchFamily="18" charset="0"/>
                <a:ea typeface="Times New Roman" panose="02020603050405020304" pitchFamily="18" charset="0"/>
              </a:rPr>
              <a:t> links open overlay </a:t>
            </a:r>
            <a:r>
              <a:rPr lang="en-IN" sz="2400" spc="0" dirty="0" err="1">
                <a:solidFill>
                  <a:schemeClr val="bg1"/>
                </a:solidFill>
                <a:effectLst/>
                <a:latin typeface="Times New Roman" panose="02020603050405020304" pitchFamily="18" charset="0"/>
                <a:ea typeface="Times New Roman" panose="02020603050405020304" pitchFamily="18" charset="0"/>
              </a:rPr>
              <a:t>panelAdil</a:t>
            </a:r>
            <a:r>
              <a:rPr lang="en-IN" sz="2400" spc="0" dirty="0">
                <a:solidFill>
                  <a:schemeClr val="bg1"/>
                </a:solidFill>
                <a:effectLst/>
                <a:latin typeface="Times New Roman" panose="02020603050405020304" pitchFamily="18" charset="0"/>
                <a:ea typeface="Times New Roman" panose="02020603050405020304" pitchFamily="18" charset="0"/>
              </a:rPr>
              <a:t> </a:t>
            </a:r>
            <a:r>
              <a:rPr lang="en-IN" sz="2400" spc="0" dirty="0" err="1">
                <a:solidFill>
                  <a:schemeClr val="bg1"/>
                </a:solidFill>
                <a:effectLst/>
                <a:latin typeface="Times New Roman" panose="02020603050405020304" pitchFamily="18" charset="0"/>
                <a:ea typeface="Times New Roman" panose="02020603050405020304" pitchFamily="18" charset="0"/>
              </a:rPr>
              <a:t>Moghar</a:t>
            </a:r>
            <a:r>
              <a:rPr lang="en-IN" sz="2400" spc="0" dirty="0">
                <a:solidFill>
                  <a:schemeClr val="bg1"/>
                </a:solidFill>
                <a:effectLst/>
                <a:latin typeface="Times New Roman" panose="02020603050405020304" pitchFamily="18" charset="0"/>
                <a:ea typeface="Times New Roman" panose="02020603050405020304" pitchFamily="18" charset="0"/>
              </a:rPr>
              <a:t> a, </a:t>
            </a:r>
            <a:r>
              <a:rPr lang="en-IN" sz="2400" spc="0" dirty="0" err="1">
                <a:solidFill>
                  <a:schemeClr val="bg1"/>
                </a:solidFill>
                <a:effectLst/>
                <a:latin typeface="Times New Roman" panose="02020603050405020304" pitchFamily="18" charset="0"/>
                <a:ea typeface="Times New Roman" panose="02020603050405020304" pitchFamily="18" charset="0"/>
              </a:rPr>
              <a:t>Mhamed</a:t>
            </a:r>
            <a:r>
              <a:rPr lang="en-IN" sz="2400" spc="0" dirty="0">
                <a:solidFill>
                  <a:schemeClr val="bg1"/>
                </a:solidFill>
                <a:effectLst/>
                <a:latin typeface="Times New Roman" panose="02020603050405020304" pitchFamily="18" charset="0"/>
                <a:ea typeface="Times New Roman" panose="02020603050405020304" pitchFamily="18" charset="0"/>
              </a:rPr>
              <a:t> </a:t>
            </a:r>
            <a:r>
              <a:rPr lang="en-IN" sz="2400" spc="0" dirty="0" err="1">
                <a:solidFill>
                  <a:schemeClr val="bg1"/>
                </a:solidFill>
                <a:effectLst/>
                <a:latin typeface="Times New Roman" panose="02020603050405020304" pitchFamily="18" charset="0"/>
                <a:ea typeface="Times New Roman" panose="02020603050405020304" pitchFamily="18" charset="0"/>
              </a:rPr>
              <a:t>Hamiche</a:t>
            </a:r>
            <a:r>
              <a:rPr lang="en-IN" sz="2400" spc="0" dirty="0">
                <a:solidFill>
                  <a:schemeClr val="bg1"/>
                </a:solidFill>
                <a:effectLst/>
                <a:latin typeface="Times New Roman" panose="02020603050405020304" pitchFamily="18" charset="0"/>
                <a:ea typeface="Times New Roman" panose="02020603050405020304" pitchFamily="18" charset="0"/>
              </a:rPr>
              <a:t> b </a:t>
            </a:r>
          </a:p>
          <a:p>
            <a:pPr lvl="0" algn="just">
              <a:lnSpc>
                <a:spcPct val="150000"/>
              </a:lnSpc>
              <a:spcBef>
                <a:spcPts val="65"/>
              </a:spcBef>
              <a:buSzPct val="100000"/>
            </a:pPr>
            <a:r>
              <a:rPr lang="en-IN" sz="2400" dirty="0">
                <a:solidFill>
                  <a:schemeClr val="bg1"/>
                </a:solidFill>
                <a:latin typeface="Times New Roman" panose="02020603050405020304" pitchFamily="18" charset="0"/>
                <a:ea typeface="Times New Roman" panose="02020603050405020304" pitchFamily="18" charset="0"/>
              </a:rPr>
              <a:t>    </a:t>
            </a:r>
            <a:r>
              <a:rPr lang="en-IN" sz="2400" spc="0" dirty="0">
                <a:solidFill>
                  <a:schemeClr val="bg1"/>
                </a:solidFill>
                <a:effectLst/>
                <a:latin typeface="Times New Roman" panose="02020603050405020304" pitchFamily="18" charset="0"/>
                <a:ea typeface="Times New Roman" panose="02020603050405020304" pitchFamily="18" charset="0"/>
              </a:rPr>
              <a:t> </a:t>
            </a:r>
            <a:r>
              <a:rPr lang="en-IN" sz="2400" u="sng" spc="0" dirty="0">
                <a:solidFill>
                  <a:schemeClr val="bg1"/>
                </a:solidFill>
                <a:effectLst/>
                <a:latin typeface="Times New Roman" panose="02020603050405020304" pitchFamily="18" charset="0"/>
                <a:ea typeface="Times New Roman" panose="02020603050405020304" pitchFamily="18" charset="0"/>
                <a:hlinkClick r:id="rId2">
                  <a:extLst>
                    <a:ext uri="{A12FA001-AC4F-418D-AE19-62706E023703}">
                      <ahyp:hlinkClr xmlns:ahyp="http://schemas.microsoft.com/office/drawing/2018/hyperlinkcolor" val="tx"/>
                    </a:ext>
                  </a:extLst>
                </a:hlinkClick>
              </a:rPr>
              <a:t>https://doi.org/10.1016/j.procs.2020.03.049</a:t>
            </a:r>
            <a:endParaRPr lang="en-IN" sz="2400" spc="0" dirty="0">
              <a:solidFill>
                <a:schemeClr val="bg1"/>
              </a:solidFill>
              <a:effectLst/>
              <a:latin typeface="Times New Roman" panose="02020603050405020304" pitchFamily="18" charset="0"/>
              <a:ea typeface="Times New Roman" panose="02020603050405020304" pitchFamily="18" charset="0"/>
            </a:endParaRPr>
          </a:p>
          <a:p>
            <a:pPr marL="342900" lvl="0" indent="-342900" algn="just">
              <a:lnSpc>
                <a:spcPct val="150000"/>
              </a:lnSpc>
              <a:spcBef>
                <a:spcPts val="65"/>
              </a:spcBef>
              <a:buSzPct val="100000"/>
              <a:buFont typeface="Arial" panose="020B0604020202020204" pitchFamily="34" charset="0"/>
              <a:buChar char="•"/>
            </a:pPr>
            <a:r>
              <a:rPr lang="en-US" sz="2400" u="sng" spc="0" dirty="0">
                <a:solidFill>
                  <a:srgbClr val="FFFFFF"/>
                </a:solidFill>
                <a:effectLst/>
                <a:latin typeface="Times New Roman" panose="02020603050405020304" pitchFamily="18" charset="0"/>
                <a:ea typeface="Times New Roman" panose="02020603050405020304" pitchFamily="18" charset="0"/>
                <a:hlinkClick r:id="rId3">
                  <a:extLst>
                    <a:ext uri="{A12FA001-AC4F-418D-AE19-62706E023703}">
                      <ahyp:hlinkClr xmlns:ahyp="http://schemas.microsoft.com/office/drawing/2018/hyperlinkcolor" val="tx"/>
                    </a:ext>
                  </a:extLst>
                </a:hlinkClick>
              </a:rPr>
              <a:t>HTML Tutorial (w3schools.com)</a:t>
            </a:r>
            <a:r>
              <a:rPr lang="en-US" sz="2400" u="none" strike="noStrike" spc="0" dirty="0">
                <a:solidFill>
                  <a:schemeClr val="bg1"/>
                </a:solidFill>
                <a:effectLst/>
                <a:latin typeface="Times New Roman" panose="02020603050405020304" pitchFamily="18" charset="0"/>
                <a:ea typeface="Times New Roman" panose="02020603050405020304" pitchFamily="18" charset="0"/>
                <a:hlinkClick r:id="rId3">
                  <a:extLst>
                    <a:ext uri="{A12FA001-AC4F-418D-AE19-62706E023703}">
                      <ahyp:hlinkClr xmlns:ahyp="http://schemas.microsoft.com/office/drawing/2018/hyperlinkcolor" val="tx"/>
                    </a:ext>
                  </a:extLst>
                </a:hlinkClick>
              </a:rPr>
              <a:t> </a:t>
            </a:r>
            <a:r>
              <a:rPr lang="en-US" sz="2400" spc="0" dirty="0">
                <a:solidFill>
                  <a:schemeClr val="bg1"/>
                </a:solidFill>
                <a:effectLst/>
                <a:latin typeface="Times New Roman" panose="02020603050405020304" pitchFamily="18" charset="0"/>
                <a:ea typeface="Times New Roman" panose="02020603050405020304" pitchFamily="18" charset="0"/>
              </a:rPr>
              <a:t>for html</a:t>
            </a:r>
            <a:endParaRPr lang="en-IN" sz="2400" spc="0" dirty="0">
              <a:solidFill>
                <a:schemeClr val="bg1"/>
              </a:solidFill>
              <a:effectLst/>
              <a:latin typeface="Times New Roman" panose="02020603050405020304" pitchFamily="18" charset="0"/>
              <a:ea typeface="Times New Roman" panose="02020603050405020304" pitchFamily="18" charset="0"/>
            </a:endParaRPr>
          </a:p>
          <a:p>
            <a:pPr marL="342900" lvl="0" indent="-342900" algn="just">
              <a:lnSpc>
                <a:spcPct val="150000"/>
              </a:lnSpc>
              <a:spcBef>
                <a:spcPts val="65"/>
              </a:spcBef>
              <a:buSzPct val="100000"/>
              <a:buFont typeface="Arial" panose="020B0604020202020204" pitchFamily="34" charset="0"/>
              <a:buChar char="•"/>
            </a:pPr>
            <a:r>
              <a:rPr lang="en-US" sz="2400" u="sng" spc="0" dirty="0">
                <a:solidFill>
                  <a:srgbClr val="FFFFFF"/>
                </a:solidFill>
                <a:effectLst/>
                <a:latin typeface="Times New Roman" panose="02020603050405020304" pitchFamily="18" charset="0"/>
                <a:ea typeface="Times New Roman" panose="02020603050405020304" pitchFamily="18" charset="0"/>
                <a:hlinkClick r:id="rId4">
                  <a:extLst>
                    <a:ext uri="{A12FA001-AC4F-418D-AE19-62706E023703}">
                      <ahyp:hlinkClr xmlns:ahyp="http://schemas.microsoft.com/office/drawing/2018/hyperlinkcolor" val="tx"/>
                    </a:ext>
                  </a:extLst>
                </a:hlinkClick>
              </a:rPr>
              <a:t>https://www.w3schools.com/css</a:t>
            </a:r>
            <a:r>
              <a:rPr lang="en-US" sz="2400" u="sng" spc="40" dirty="0">
                <a:solidFill>
                  <a:schemeClr val="bg1"/>
                </a:solidFill>
                <a:effectLst/>
                <a:latin typeface="Times New Roman" panose="02020603050405020304" pitchFamily="18" charset="0"/>
                <a:ea typeface="Times New Roman" panose="02020603050405020304" pitchFamily="18" charset="0"/>
                <a:hlinkClick r:id="rId4">
                  <a:extLst>
                    <a:ext uri="{A12FA001-AC4F-418D-AE19-62706E023703}">
                      <ahyp:hlinkClr xmlns:ahyp="http://schemas.microsoft.com/office/drawing/2018/hyperlinkcolor" val="tx"/>
                    </a:ext>
                  </a:extLst>
                </a:hlinkClick>
              </a:rPr>
              <a:t> </a:t>
            </a:r>
            <a:r>
              <a:rPr lang="en-US" sz="2400" spc="0" dirty="0">
                <a:solidFill>
                  <a:schemeClr val="bg1"/>
                </a:solidFill>
                <a:effectLst/>
                <a:latin typeface="Times New Roman" panose="02020603050405020304" pitchFamily="18" charset="0"/>
                <a:ea typeface="Times New Roman" panose="02020603050405020304" pitchFamily="18" charset="0"/>
              </a:rPr>
              <a:t>for</a:t>
            </a:r>
            <a:r>
              <a:rPr lang="en-US" sz="2400" spc="40" dirty="0">
                <a:solidFill>
                  <a:schemeClr val="bg1"/>
                </a:solidFill>
                <a:effectLst/>
                <a:latin typeface="Times New Roman" panose="02020603050405020304" pitchFamily="18" charset="0"/>
                <a:ea typeface="Times New Roman" panose="02020603050405020304" pitchFamily="18" charset="0"/>
              </a:rPr>
              <a:t> </a:t>
            </a:r>
            <a:r>
              <a:rPr lang="en-US" sz="2400" spc="0" dirty="0">
                <a:solidFill>
                  <a:schemeClr val="bg1"/>
                </a:solidFill>
                <a:effectLst/>
                <a:latin typeface="Times New Roman" panose="02020603050405020304" pitchFamily="18" charset="0"/>
                <a:ea typeface="Times New Roman" panose="02020603050405020304" pitchFamily="18" charset="0"/>
              </a:rPr>
              <a:t>CSS</a:t>
            </a:r>
            <a:endParaRPr lang="en-IN" sz="2400" spc="0" dirty="0">
              <a:solidFill>
                <a:schemeClr val="bg1"/>
              </a:solidFill>
              <a:effectLst/>
              <a:latin typeface="Times New Roman" panose="02020603050405020304" pitchFamily="18" charset="0"/>
              <a:ea typeface="Times New Roman" panose="02020603050405020304" pitchFamily="18" charset="0"/>
            </a:endParaRPr>
          </a:p>
          <a:p>
            <a:pPr marL="342900" lvl="0" indent="-342900" algn="just">
              <a:lnSpc>
                <a:spcPct val="150000"/>
              </a:lnSpc>
              <a:spcBef>
                <a:spcPts val="65"/>
              </a:spcBef>
              <a:buSzPct val="100000"/>
              <a:buFont typeface="Arial" panose="020B0604020202020204" pitchFamily="34" charset="0"/>
              <a:buChar char="•"/>
            </a:pPr>
            <a:r>
              <a:rPr lang="en-US" sz="2400" u="sng" spc="0" dirty="0">
                <a:solidFill>
                  <a:srgbClr val="FFFFFF"/>
                </a:solidFill>
                <a:effectLst/>
                <a:latin typeface="Times New Roman" panose="02020603050405020304" pitchFamily="18" charset="0"/>
                <a:ea typeface="Times New Roman" panose="02020603050405020304" pitchFamily="18" charset="0"/>
                <a:hlinkClick r:id="rId5">
                  <a:extLst>
                    <a:ext uri="{A12FA001-AC4F-418D-AE19-62706E023703}">
                      <ahyp:hlinkClr xmlns:ahyp="http://schemas.microsoft.com/office/drawing/2018/hyperlinkcolor" val="tx"/>
                    </a:ext>
                  </a:extLst>
                </a:hlinkClick>
              </a:rPr>
              <a:t>JavaScript Tutorial (w3schools.com)</a:t>
            </a:r>
            <a:r>
              <a:rPr lang="en-US" sz="2400" u="none" strike="noStrike" spc="0" dirty="0">
                <a:solidFill>
                  <a:schemeClr val="bg1"/>
                </a:solidFill>
                <a:effectLst/>
                <a:latin typeface="Times New Roman" panose="02020603050405020304" pitchFamily="18" charset="0"/>
                <a:ea typeface="Times New Roman" panose="02020603050405020304" pitchFamily="18" charset="0"/>
                <a:hlinkClick r:id="rId5">
                  <a:extLst>
                    <a:ext uri="{A12FA001-AC4F-418D-AE19-62706E023703}">
                      <ahyp:hlinkClr xmlns:ahyp="http://schemas.microsoft.com/office/drawing/2018/hyperlinkcolor" val="tx"/>
                    </a:ext>
                  </a:extLst>
                </a:hlinkClick>
              </a:rPr>
              <a:t> </a:t>
            </a:r>
            <a:r>
              <a:rPr lang="en-US" sz="2400" spc="0" dirty="0">
                <a:solidFill>
                  <a:schemeClr val="bg1"/>
                </a:solidFill>
                <a:effectLst/>
                <a:latin typeface="Times New Roman" panose="02020603050405020304" pitchFamily="18" charset="0"/>
                <a:ea typeface="Times New Roman" panose="02020603050405020304" pitchFamily="18" charset="0"/>
              </a:rPr>
              <a:t>for java script</a:t>
            </a:r>
            <a:endParaRPr lang="en-IN" sz="2400" spc="0"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433708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145003" y="1084999"/>
            <a:ext cx="9143365" cy="7596505"/>
            <a:chOff x="9145003" y="1084999"/>
            <a:chExt cx="9143365" cy="7596505"/>
          </a:xfrm>
        </p:grpSpPr>
        <p:sp>
          <p:nvSpPr>
            <p:cNvPr id="3" name="object 3"/>
            <p:cNvSpPr/>
            <p:nvPr/>
          </p:nvSpPr>
          <p:spPr>
            <a:xfrm>
              <a:off x="11162754" y="2232507"/>
              <a:ext cx="7125334" cy="6448425"/>
            </a:xfrm>
            <a:custGeom>
              <a:avLst/>
              <a:gdLst/>
              <a:ahLst/>
              <a:cxnLst/>
              <a:rect l="l" t="t" r="r" b="b"/>
              <a:pathLst>
                <a:path w="7125334" h="6448425">
                  <a:moveTo>
                    <a:pt x="2941358" y="3780802"/>
                  </a:moveTo>
                  <a:lnTo>
                    <a:pt x="1740814" y="2580246"/>
                  </a:lnTo>
                  <a:lnTo>
                    <a:pt x="0" y="4318559"/>
                  </a:lnTo>
                  <a:lnTo>
                    <a:pt x="1203058" y="5519115"/>
                  </a:lnTo>
                  <a:lnTo>
                    <a:pt x="2941358" y="3780802"/>
                  </a:lnTo>
                  <a:close/>
                </a:path>
                <a:path w="7125334" h="6448425">
                  <a:moveTo>
                    <a:pt x="7125284" y="1241806"/>
                  </a:moveTo>
                  <a:lnTo>
                    <a:pt x="5883935" y="0"/>
                  </a:lnTo>
                  <a:lnTo>
                    <a:pt x="2659799" y="3225457"/>
                  </a:lnTo>
                  <a:lnTo>
                    <a:pt x="5883948" y="6448412"/>
                  </a:lnTo>
                  <a:lnTo>
                    <a:pt x="7125284" y="5207584"/>
                  </a:lnTo>
                  <a:lnTo>
                    <a:pt x="7125284" y="1241806"/>
                  </a:lnTo>
                  <a:close/>
                </a:path>
              </a:pathLst>
            </a:custGeom>
            <a:solidFill>
              <a:srgbClr val="484C68"/>
            </a:solidFill>
          </p:spPr>
          <p:txBody>
            <a:bodyPr wrap="square" lIns="0" tIns="0" rIns="0" bIns="0" rtlCol="0"/>
            <a:lstStyle/>
            <a:p>
              <a:endParaRPr/>
            </a:p>
          </p:txBody>
        </p:sp>
        <p:sp>
          <p:nvSpPr>
            <p:cNvPr id="4" name="object 4"/>
            <p:cNvSpPr/>
            <p:nvPr/>
          </p:nvSpPr>
          <p:spPr>
            <a:xfrm>
              <a:off x="9902508" y="3247504"/>
              <a:ext cx="3096260" cy="3399154"/>
            </a:xfrm>
            <a:custGeom>
              <a:avLst/>
              <a:gdLst/>
              <a:ahLst/>
              <a:cxnLst/>
              <a:rect l="l" t="t" r="r" b="b"/>
              <a:pathLst>
                <a:path w="3096259" h="3399154">
                  <a:moveTo>
                    <a:pt x="2990786" y="192227"/>
                  </a:moveTo>
                  <a:lnTo>
                    <a:pt x="2798635" y="0"/>
                  </a:lnTo>
                  <a:lnTo>
                    <a:pt x="0" y="2796121"/>
                  </a:lnTo>
                  <a:lnTo>
                    <a:pt x="194716" y="2990850"/>
                  </a:lnTo>
                  <a:lnTo>
                    <a:pt x="2990786" y="192227"/>
                  </a:lnTo>
                  <a:close/>
                </a:path>
                <a:path w="3096259" h="3399154">
                  <a:moveTo>
                    <a:pt x="3096069" y="1660283"/>
                  </a:moveTo>
                  <a:lnTo>
                    <a:pt x="2463304" y="1027493"/>
                  </a:lnTo>
                  <a:lnTo>
                    <a:pt x="724992" y="2765806"/>
                  </a:lnTo>
                  <a:lnTo>
                    <a:pt x="1357782" y="3398596"/>
                  </a:lnTo>
                  <a:lnTo>
                    <a:pt x="3096069" y="1660283"/>
                  </a:lnTo>
                  <a:close/>
                </a:path>
              </a:pathLst>
            </a:custGeom>
            <a:solidFill>
              <a:srgbClr val="70B1DA"/>
            </a:solidFill>
          </p:spPr>
          <p:txBody>
            <a:bodyPr wrap="square" lIns="0" tIns="0" rIns="0" bIns="0" rtlCol="0"/>
            <a:lstStyle/>
            <a:p>
              <a:endParaRPr/>
            </a:p>
          </p:txBody>
        </p:sp>
        <p:sp>
          <p:nvSpPr>
            <p:cNvPr id="5" name="object 5"/>
            <p:cNvSpPr/>
            <p:nvPr/>
          </p:nvSpPr>
          <p:spPr>
            <a:xfrm>
              <a:off x="9145003" y="1084999"/>
              <a:ext cx="1771650" cy="1771650"/>
            </a:xfrm>
            <a:custGeom>
              <a:avLst/>
              <a:gdLst/>
              <a:ahLst/>
              <a:cxnLst/>
              <a:rect l="l" t="t" r="r" b="b"/>
              <a:pathLst>
                <a:path w="1771650" h="1771650">
                  <a:moveTo>
                    <a:pt x="884567" y="0"/>
                  </a:moveTo>
                  <a:lnTo>
                    <a:pt x="0" y="884580"/>
                  </a:lnTo>
                  <a:lnTo>
                    <a:pt x="884567" y="1771650"/>
                  </a:lnTo>
                  <a:lnTo>
                    <a:pt x="1771650" y="884580"/>
                  </a:lnTo>
                  <a:lnTo>
                    <a:pt x="884567" y="0"/>
                  </a:lnTo>
                  <a:close/>
                </a:path>
              </a:pathLst>
            </a:custGeom>
            <a:solidFill>
              <a:srgbClr val="484C68"/>
            </a:solidFill>
          </p:spPr>
          <p:txBody>
            <a:bodyPr wrap="square" lIns="0" tIns="0" rIns="0" bIns="0" rtlCol="0"/>
            <a:lstStyle/>
            <a:p>
              <a:endParaRPr/>
            </a:p>
          </p:txBody>
        </p:sp>
        <p:sp>
          <p:nvSpPr>
            <p:cNvPr id="6" name="object 6"/>
            <p:cNvSpPr/>
            <p:nvPr/>
          </p:nvSpPr>
          <p:spPr>
            <a:xfrm>
              <a:off x="9627502" y="1562493"/>
              <a:ext cx="819150" cy="819150"/>
            </a:xfrm>
            <a:custGeom>
              <a:avLst/>
              <a:gdLst/>
              <a:ahLst/>
              <a:cxnLst/>
              <a:rect l="l" t="t" r="r" b="b"/>
              <a:pathLst>
                <a:path w="819150" h="819150">
                  <a:moveTo>
                    <a:pt x="698538" y="0"/>
                  </a:moveTo>
                  <a:lnTo>
                    <a:pt x="120611" y="0"/>
                  </a:lnTo>
                  <a:lnTo>
                    <a:pt x="74205" y="9305"/>
                  </a:lnTo>
                  <a:lnTo>
                    <a:pt x="35807" y="34864"/>
                  </a:lnTo>
                  <a:lnTo>
                    <a:pt x="9658" y="73144"/>
                  </a:lnTo>
                  <a:lnTo>
                    <a:pt x="0" y="120611"/>
                  </a:lnTo>
                  <a:lnTo>
                    <a:pt x="0" y="700989"/>
                  </a:lnTo>
                  <a:lnTo>
                    <a:pt x="9305" y="747354"/>
                  </a:lnTo>
                  <a:lnTo>
                    <a:pt x="34864" y="785472"/>
                  </a:lnTo>
                  <a:lnTo>
                    <a:pt x="73144" y="810870"/>
                  </a:lnTo>
                  <a:lnTo>
                    <a:pt x="120611" y="819073"/>
                  </a:lnTo>
                  <a:lnTo>
                    <a:pt x="698538" y="819073"/>
                  </a:lnTo>
                  <a:lnTo>
                    <a:pt x="744944" y="809809"/>
                  </a:lnTo>
                  <a:lnTo>
                    <a:pt x="783342" y="784529"/>
                  </a:lnTo>
                  <a:lnTo>
                    <a:pt x="792536" y="771334"/>
                  </a:lnTo>
                  <a:lnTo>
                    <a:pt x="120611" y="771334"/>
                  </a:lnTo>
                  <a:lnTo>
                    <a:pt x="92262" y="765602"/>
                  </a:lnTo>
                  <a:lnTo>
                    <a:pt x="69097" y="749977"/>
                  </a:lnTo>
                  <a:lnTo>
                    <a:pt x="53471" y="726816"/>
                  </a:lnTo>
                  <a:lnTo>
                    <a:pt x="47739" y="698474"/>
                  </a:lnTo>
                  <a:lnTo>
                    <a:pt x="47739" y="120611"/>
                  </a:lnTo>
                  <a:lnTo>
                    <a:pt x="53471" y="92262"/>
                  </a:lnTo>
                  <a:lnTo>
                    <a:pt x="69097" y="69097"/>
                  </a:lnTo>
                  <a:lnTo>
                    <a:pt x="92262" y="53471"/>
                  </a:lnTo>
                  <a:lnTo>
                    <a:pt x="120611" y="47739"/>
                  </a:lnTo>
                  <a:lnTo>
                    <a:pt x="794297" y="47739"/>
                  </a:lnTo>
                  <a:lnTo>
                    <a:pt x="783971" y="35179"/>
                  </a:lnTo>
                  <a:lnTo>
                    <a:pt x="765673" y="20145"/>
                  </a:lnTo>
                  <a:lnTo>
                    <a:pt x="745021" y="9112"/>
                  </a:lnTo>
                  <a:lnTo>
                    <a:pt x="722486" y="2317"/>
                  </a:lnTo>
                  <a:lnTo>
                    <a:pt x="698538" y="0"/>
                  </a:lnTo>
                  <a:close/>
                </a:path>
                <a:path w="819150" h="819150">
                  <a:moveTo>
                    <a:pt x="620799" y="97482"/>
                  </a:moveTo>
                  <a:lnTo>
                    <a:pt x="595515" y="97993"/>
                  </a:lnTo>
                  <a:lnTo>
                    <a:pt x="584248" y="98032"/>
                  </a:lnTo>
                  <a:lnTo>
                    <a:pt x="573216" y="98307"/>
                  </a:lnTo>
                  <a:lnTo>
                    <a:pt x="522604" y="106079"/>
                  </a:lnTo>
                  <a:lnTo>
                    <a:pt x="472586" y="126652"/>
                  </a:lnTo>
                  <a:lnTo>
                    <a:pt x="431124" y="164846"/>
                  </a:lnTo>
                  <a:lnTo>
                    <a:pt x="412362" y="215960"/>
                  </a:lnTo>
                  <a:lnTo>
                    <a:pt x="409575" y="238696"/>
                  </a:lnTo>
                  <a:lnTo>
                    <a:pt x="409575" y="339191"/>
                  </a:lnTo>
                  <a:lnTo>
                    <a:pt x="361835" y="339191"/>
                  </a:lnTo>
                  <a:lnTo>
                    <a:pt x="352609" y="340957"/>
                  </a:lnTo>
                  <a:lnTo>
                    <a:pt x="344558" y="345784"/>
                  </a:lnTo>
                  <a:lnTo>
                    <a:pt x="338863" y="352966"/>
                  </a:lnTo>
                  <a:lnTo>
                    <a:pt x="336702" y="361797"/>
                  </a:lnTo>
                  <a:lnTo>
                    <a:pt x="336702" y="457276"/>
                  </a:lnTo>
                  <a:lnTo>
                    <a:pt x="338509" y="466500"/>
                  </a:lnTo>
                  <a:lnTo>
                    <a:pt x="343615" y="474546"/>
                  </a:lnTo>
                  <a:lnTo>
                    <a:pt x="351548" y="480238"/>
                  </a:lnTo>
                  <a:lnTo>
                    <a:pt x="361835" y="482396"/>
                  </a:lnTo>
                  <a:lnTo>
                    <a:pt x="409575" y="482396"/>
                  </a:lnTo>
                  <a:lnTo>
                    <a:pt x="409575" y="771334"/>
                  </a:lnTo>
                  <a:lnTo>
                    <a:pt x="457314" y="771334"/>
                  </a:lnTo>
                  <a:lnTo>
                    <a:pt x="457314" y="457276"/>
                  </a:lnTo>
                  <a:lnTo>
                    <a:pt x="455548" y="448091"/>
                  </a:lnTo>
                  <a:lnTo>
                    <a:pt x="450721" y="440318"/>
                  </a:lnTo>
                  <a:lnTo>
                    <a:pt x="443539" y="435369"/>
                  </a:lnTo>
                  <a:lnTo>
                    <a:pt x="434708" y="434657"/>
                  </a:lnTo>
                  <a:lnTo>
                    <a:pt x="384454" y="434657"/>
                  </a:lnTo>
                  <a:lnTo>
                    <a:pt x="384454" y="386930"/>
                  </a:lnTo>
                  <a:lnTo>
                    <a:pt x="434708" y="386930"/>
                  </a:lnTo>
                  <a:lnTo>
                    <a:pt x="443892" y="385123"/>
                  </a:lnTo>
                  <a:lnTo>
                    <a:pt x="451664" y="380017"/>
                  </a:lnTo>
                  <a:lnTo>
                    <a:pt x="456609" y="372084"/>
                  </a:lnTo>
                  <a:lnTo>
                    <a:pt x="457314" y="361797"/>
                  </a:lnTo>
                  <a:lnTo>
                    <a:pt x="457417" y="248742"/>
                  </a:lnTo>
                  <a:lnTo>
                    <a:pt x="457707" y="234569"/>
                  </a:lnTo>
                  <a:lnTo>
                    <a:pt x="467917" y="196176"/>
                  </a:lnTo>
                  <a:lnTo>
                    <a:pt x="498107" y="168026"/>
                  </a:lnTo>
                  <a:lnTo>
                    <a:pt x="535089" y="152952"/>
                  </a:lnTo>
                  <a:lnTo>
                    <a:pt x="588216" y="144710"/>
                  </a:lnTo>
                  <a:lnTo>
                    <a:pt x="598030" y="143217"/>
                  </a:lnTo>
                  <a:lnTo>
                    <a:pt x="715357" y="143217"/>
                  </a:lnTo>
                  <a:lnTo>
                    <a:pt x="716127" y="138188"/>
                  </a:lnTo>
                  <a:lnTo>
                    <a:pt x="716206" y="129279"/>
                  </a:lnTo>
                  <a:lnTo>
                    <a:pt x="712985" y="121546"/>
                  </a:lnTo>
                  <a:lnTo>
                    <a:pt x="706938" y="115226"/>
                  </a:lnTo>
                  <a:lnTo>
                    <a:pt x="698538" y="110553"/>
                  </a:lnTo>
                  <a:lnTo>
                    <a:pt x="673254" y="103999"/>
                  </a:lnTo>
                  <a:lnTo>
                    <a:pt x="647026" y="99563"/>
                  </a:lnTo>
                  <a:lnTo>
                    <a:pt x="620799" y="97482"/>
                  </a:lnTo>
                  <a:close/>
                </a:path>
                <a:path w="819150" h="819150">
                  <a:moveTo>
                    <a:pt x="620649" y="206032"/>
                  </a:moveTo>
                  <a:lnTo>
                    <a:pt x="605574" y="206032"/>
                  </a:lnTo>
                  <a:lnTo>
                    <a:pt x="598030" y="208546"/>
                  </a:lnTo>
                  <a:lnTo>
                    <a:pt x="567991" y="217846"/>
                  </a:lnTo>
                  <a:lnTo>
                    <a:pt x="546201" y="233980"/>
                  </a:lnTo>
                  <a:lnTo>
                    <a:pt x="533365" y="256240"/>
                  </a:lnTo>
                  <a:lnTo>
                    <a:pt x="530186" y="283921"/>
                  </a:lnTo>
                  <a:lnTo>
                    <a:pt x="530186" y="361797"/>
                  </a:lnTo>
                  <a:lnTo>
                    <a:pt x="531952" y="371023"/>
                  </a:lnTo>
                  <a:lnTo>
                    <a:pt x="536779" y="379074"/>
                  </a:lnTo>
                  <a:lnTo>
                    <a:pt x="543961" y="384770"/>
                  </a:lnTo>
                  <a:lnTo>
                    <a:pt x="552792" y="386930"/>
                  </a:lnTo>
                  <a:lnTo>
                    <a:pt x="643255" y="386930"/>
                  </a:lnTo>
                  <a:lnTo>
                    <a:pt x="630694" y="434657"/>
                  </a:lnTo>
                  <a:lnTo>
                    <a:pt x="552792" y="434657"/>
                  </a:lnTo>
                  <a:lnTo>
                    <a:pt x="543608" y="436425"/>
                  </a:lnTo>
                  <a:lnTo>
                    <a:pt x="535836" y="441256"/>
                  </a:lnTo>
                  <a:lnTo>
                    <a:pt x="530891" y="448443"/>
                  </a:lnTo>
                  <a:lnTo>
                    <a:pt x="530186" y="457276"/>
                  </a:lnTo>
                  <a:lnTo>
                    <a:pt x="530186" y="771334"/>
                  </a:lnTo>
                  <a:lnTo>
                    <a:pt x="577926" y="771334"/>
                  </a:lnTo>
                  <a:lnTo>
                    <a:pt x="577926" y="482396"/>
                  </a:lnTo>
                  <a:lnTo>
                    <a:pt x="650798" y="482396"/>
                  </a:lnTo>
                  <a:lnTo>
                    <a:pt x="696023" y="369341"/>
                  </a:lnTo>
                  <a:lnTo>
                    <a:pt x="698538" y="361797"/>
                  </a:lnTo>
                  <a:lnTo>
                    <a:pt x="693508" y="346722"/>
                  </a:lnTo>
                  <a:lnTo>
                    <a:pt x="688479" y="341706"/>
                  </a:lnTo>
                  <a:lnTo>
                    <a:pt x="684714" y="339191"/>
                  </a:lnTo>
                  <a:lnTo>
                    <a:pt x="577926" y="339191"/>
                  </a:lnTo>
                  <a:lnTo>
                    <a:pt x="577926" y="283921"/>
                  </a:lnTo>
                  <a:lnTo>
                    <a:pt x="578750" y="276065"/>
                  </a:lnTo>
                  <a:lnTo>
                    <a:pt x="582637" y="268211"/>
                  </a:lnTo>
                  <a:lnTo>
                    <a:pt x="591706" y="261300"/>
                  </a:lnTo>
                  <a:lnTo>
                    <a:pt x="608076" y="256273"/>
                  </a:lnTo>
                  <a:lnTo>
                    <a:pt x="618134" y="256273"/>
                  </a:lnTo>
                  <a:lnTo>
                    <a:pt x="623163" y="253771"/>
                  </a:lnTo>
                  <a:lnTo>
                    <a:pt x="696023" y="253771"/>
                  </a:lnTo>
                  <a:lnTo>
                    <a:pt x="701052" y="248742"/>
                  </a:lnTo>
                  <a:lnTo>
                    <a:pt x="701052" y="243713"/>
                  </a:lnTo>
                  <a:lnTo>
                    <a:pt x="705562" y="211048"/>
                  </a:lnTo>
                  <a:lnTo>
                    <a:pt x="658342" y="211048"/>
                  </a:lnTo>
                  <a:lnTo>
                    <a:pt x="650329" y="209562"/>
                  </a:lnTo>
                  <a:lnTo>
                    <a:pt x="641377" y="208545"/>
                  </a:lnTo>
                  <a:lnTo>
                    <a:pt x="631483" y="207524"/>
                  </a:lnTo>
                  <a:lnTo>
                    <a:pt x="620649" y="206032"/>
                  </a:lnTo>
                  <a:close/>
                </a:path>
                <a:path w="819150" h="819150">
                  <a:moveTo>
                    <a:pt x="794297" y="47739"/>
                  </a:moveTo>
                  <a:lnTo>
                    <a:pt x="698538" y="47739"/>
                  </a:lnTo>
                  <a:lnTo>
                    <a:pt x="726881" y="53471"/>
                  </a:lnTo>
                  <a:lnTo>
                    <a:pt x="750047" y="69097"/>
                  </a:lnTo>
                  <a:lnTo>
                    <a:pt x="765676" y="92262"/>
                  </a:lnTo>
                  <a:lnTo>
                    <a:pt x="771410" y="120611"/>
                  </a:lnTo>
                  <a:lnTo>
                    <a:pt x="771410" y="700989"/>
                  </a:lnTo>
                  <a:lnTo>
                    <a:pt x="765676" y="729291"/>
                  </a:lnTo>
                  <a:lnTo>
                    <a:pt x="750047" y="752178"/>
                  </a:lnTo>
                  <a:lnTo>
                    <a:pt x="726881" y="767056"/>
                  </a:lnTo>
                  <a:lnTo>
                    <a:pt x="698538" y="771334"/>
                  </a:lnTo>
                  <a:lnTo>
                    <a:pt x="792536" y="771334"/>
                  </a:lnTo>
                  <a:lnTo>
                    <a:pt x="809491" y="747000"/>
                  </a:lnTo>
                  <a:lnTo>
                    <a:pt x="819150" y="700989"/>
                  </a:lnTo>
                  <a:lnTo>
                    <a:pt x="819150" y="120611"/>
                  </a:lnTo>
                  <a:lnTo>
                    <a:pt x="816834" y="96661"/>
                  </a:lnTo>
                  <a:lnTo>
                    <a:pt x="810042" y="74123"/>
                  </a:lnTo>
                  <a:lnTo>
                    <a:pt x="799010" y="53471"/>
                  </a:lnTo>
                  <a:lnTo>
                    <a:pt x="794297" y="47739"/>
                  </a:lnTo>
                  <a:close/>
                </a:path>
                <a:path w="819150" h="819150">
                  <a:moveTo>
                    <a:pt x="680948" y="336677"/>
                  </a:moveTo>
                  <a:lnTo>
                    <a:pt x="673404" y="339191"/>
                  </a:lnTo>
                  <a:lnTo>
                    <a:pt x="684714" y="339191"/>
                  </a:lnTo>
                  <a:lnTo>
                    <a:pt x="680948" y="336677"/>
                  </a:lnTo>
                  <a:close/>
                </a:path>
                <a:path w="819150" h="819150">
                  <a:moveTo>
                    <a:pt x="696023" y="253771"/>
                  </a:moveTo>
                  <a:lnTo>
                    <a:pt x="623163" y="253771"/>
                  </a:lnTo>
                  <a:lnTo>
                    <a:pt x="634391" y="254240"/>
                  </a:lnTo>
                  <a:lnTo>
                    <a:pt x="645147" y="255651"/>
                  </a:lnTo>
                  <a:lnTo>
                    <a:pt x="654960" y="258004"/>
                  </a:lnTo>
                  <a:lnTo>
                    <a:pt x="663359" y="261302"/>
                  </a:lnTo>
                  <a:lnTo>
                    <a:pt x="668388" y="261302"/>
                  </a:lnTo>
                  <a:lnTo>
                    <a:pt x="673417" y="263817"/>
                  </a:lnTo>
                  <a:lnTo>
                    <a:pt x="685977" y="263817"/>
                  </a:lnTo>
                  <a:lnTo>
                    <a:pt x="696023" y="253771"/>
                  </a:lnTo>
                  <a:close/>
                </a:path>
                <a:path w="819150" h="819150">
                  <a:moveTo>
                    <a:pt x="715357" y="143217"/>
                  </a:moveTo>
                  <a:lnTo>
                    <a:pt x="598030" y="143217"/>
                  </a:lnTo>
                  <a:lnTo>
                    <a:pt x="614992" y="143728"/>
                  </a:lnTo>
                  <a:lnTo>
                    <a:pt x="631952" y="145416"/>
                  </a:lnTo>
                  <a:lnTo>
                    <a:pt x="648911" y="148516"/>
                  </a:lnTo>
                  <a:lnTo>
                    <a:pt x="665873" y="153263"/>
                  </a:lnTo>
                  <a:lnTo>
                    <a:pt x="662103" y="184042"/>
                  </a:lnTo>
                  <a:lnTo>
                    <a:pt x="660221" y="198487"/>
                  </a:lnTo>
                  <a:lnTo>
                    <a:pt x="658342" y="211048"/>
                  </a:lnTo>
                  <a:lnTo>
                    <a:pt x="705562" y="211048"/>
                  </a:lnTo>
                  <a:lnTo>
                    <a:pt x="706938" y="201080"/>
                  </a:lnTo>
                  <a:lnTo>
                    <a:pt x="710471" y="175877"/>
                  </a:lnTo>
                  <a:lnTo>
                    <a:pt x="713063" y="158211"/>
                  </a:lnTo>
                  <a:lnTo>
                    <a:pt x="715357" y="143217"/>
                  </a:lnTo>
                  <a:close/>
                </a:path>
              </a:pathLst>
            </a:custGeom>
            <a:solidFill>
              <a:srgbClr val="FFFFFF"/>
            </a:solidFill>
          </p:spPr>
          <p:txBody>
            <a:bodyPr wrap="square" lIns="0" tIns="0" rIns="0" bIns="0" rtlCol="0"/>
            <a:lstStyle/>
            <a:p>
              <a:endParaRPr/>
            </a:p>
          </p:txBody>
        </p:sp>
        <p:sp>
          <p:nvSpPr>
            <p:cNvPr id="7" name="object 7"/>
            <p:cNvSpPr/>
            <p:nvPr/>
          </p:nvSpPr>
          <p:spPr>
            <a:xfrm>
              <a:off x="13107544" y="1084998"/>
              <a:ext cx="3754120" cy="1771650"/>
            </a:xfrm>
            <a:custGeom>
              <a:avLst/>
              <a:gdLst/>
              <a:ahLst/>
              <a:cxnLst/>
              <a:rect l="l" t="t" r="r" b="b"/>
              <a:pathLst>
                <a:path w="3754119" h="1771650">
                  <a:moveTo>
                    <a:pt x="1771650" y="884580"/>
                  </a:moveTo>
                  <a:lnTo>
                    <a:pt x="884555" y="0"/>
                  </a:lnTo>
                  <a:lnTo>
                    <a:pt x="0" y="884580"/>
                  </a:lnTo>
                  <a:lnTo>
                    <a:pt x="884555" y="1771650"/>
                  </a:lnTo>
                  <a:lnTo>
                    <a:pt x="1771650" y="884580"/>
                  </a:lnTo>
                  <a:close/>
                </a:path>
                <a:path w="3754119" h="1771650">
                  <a:moveTo>
                    <a:pt x="3754120" y="884580"/>
                  </a:moveTo>
                  <a:lnTo>
                    <a:pt x="2868295" y="0"/>
                  </a:lnTo>
                  <a:lnTo>
                    <a:pt x="1982470" y="884580"/>
                  </a:lnTo>
                  <a:lnTo>
                    <a:pt x="2868295" y="1771650"/>
                  </a:lnTo>
                  <a:lnTo>
                    <a:pt x="3754120" y="884580"/>
                  </a:lnTo>
                  <a:close/>
                </a:path>
              </a:pathLst>
            </a:custGeom>
            <a:solidFill>
              <a:srgbClr val="70B1DA"/>
            </a:solidFill>
          </p:spPr>
          <p:txBody>
            <a:bodyPr wrap="square" lIns="0" tIns="0" rIns="0" bIns="0" rtlCol="0"/>
            <a:lstStyle/>
            <a:p>
              <a:endParaRPr/>
            </a:p>
          </p:txBody>
        </p:sp>
        <p:sp>
          <p:nvSpPr>
            <p:cNvPr id="8" name="object 8"/>
            <p:cNvSpPr/>
            <p:nvPr/>
          </p:nvSpPr>
          <p:spPr>
            <a:xfrm>
              <a:off x="13703173" y="1853971"/>
              <a:ext cx="143510" cy="429895"/>
            </a:xfrm>
            <a:custGeom>
              <a:avLst/>
              <a:gdLst/>
              <a:ahLst/>
              <a:cxnLst/>
              <a:rect l="l" t="t" r="r" b="b"/>
              <a:pathLst>
                <a:path w="143509" h="429894">
                  <a:moveTo>
                    <a:pt x="120523" y="0"/>
                  </a:moveTo>
                  <a:lnTo>
                    <a:pt x="25019" y="0"/>
                  </a:lnTo>
                  <a:lnTo>
                    <a:pt x="15805" y="1767"/>
                  </a:lnTo>
                  <a:lnTo>
                    <a:pt x="7794" y="6599"/>
                  </a:lnTo>
                  <a:lnTo>
                    <a:pt x="2141" y="13785"/>
                  </a:lnTo>
                  <a:lnTo>
                    <a:pt x="0" y="22618"/>
                  </a:lnTo>
                  <a:lnTo>
                    <a:pt x="0" y="407073"/>
                  </a:lnTo>
                  <a:lnTo>
                    <a:pt x="1801" y="416257"/>
                  </a:lnTo>
                  <a:lnTo>
                    <a:pt x="6889" y="424029"/>
                  </a:lnTo>
                  <a:lnTo>
                    <a:pt x="14787" y="428974"/>
                  </a:lnTo>
                  <a:lnTo>
                    <a:pt x="25019" y="429679"/>
                  </a:lnTo>
                  <a:lnTo>
                    <a:pt x="120523" y="429679"/>
                  </a:lnTo>
                  <a:lnTo>
                    <a:pt x="129716" y="427913"/>
                  </a:lnTo>
                  <a:lnTo>
                    <a:pt x="137493" y="423086"/>
                  </a:lnTo>
                  <a:lnTo>
                    <a:pt x="142436" y="415904"/>
                  </a:lnTo>
                  <a:lnTo>
                    <a:pt x="143129" y="407073"/>
                  </a:lnTo>
                  <a:lnTo>
                    <a:pt x="143129" y="381939"/>
                  </a:lnTo>
                  <a:lnTo>
                    <a:pt x="47625" y="381939"/>
                  </a:lnTo>
                  <a:lnTo>
                    <a:pt x="47625" y="47752"/>
                  </a:lnTo>
                  <a:lnTo>
                    <a:pt x="143129" y="47752"/>
                  </a:lnTo>
                  <a:lnTo>
                    <a:pt x="143129" y="22618"/>
                  </a:lnTo>
                  <a:lnTo>
                    <a:pt x="141364" y="13433"/>
                  </a:lnTo>
                  <a:lnTo>
                    <a:pt x="136540" y="5661"/>
                  </a:lnTo>
                  <a:lnTo>
                    <a:pt x="129359" y="712"/>
                  </a:lnTo>
                  <a:lnTo>
                    <a:pt x="120523" y="0"/>
                  </a:lnTo>
                  <a:close/>
                </a:path>
                <a:path w="143509" h="429894">
                  <a:moveTo>
                    <a:pt x="143129" y="47752"/>
                  </a:moveTo>
                  <a:lnTo>
                    <a:pt x="95377" y="47752"/>
                  </a:lnTo>
                  <a:lnTo>
                    <a:pt x="95377" y="381939"/>
                  </a:lnTo>
                  <a:lnTo>
                    <a:pt x="143129" y="381939"/>
                  </a:lnTo>
                  <a:lnTo>
                    <a:pt x="143129" y="47752"/>
                  </a:lnTo>
                  <a:close/>
                </a:path>
              </a:pathLst>
            </a:custGeom>
            <a:solidFill>
              <a:srgbClr val="FFFFFF"/>
            </a:solidFill>
          </p:spPr>
          <p:txBody>
            <a:bodyPr wrap="square" lIns="0" tIns="0" rIns="0" bIns="0" rtlCol="0"/>
            <a:lstStyle/>
            <a:p>
              <a:endParaRPr/>
            </a:p>
          </p:txBody>
        </p:sp>
        <p:pic>
          <p:nvPicPr>
            <p:cNvPr id="9" name="object 9"/>
            <p:cNvPicPr/>
            <p:nvPr/>
          </p:nvPicPr>
          <p:blipFill>
            <a:blip r:embed="rId2" cstate="print"/>
            <a:stretch>
              <a:fillRect/>
            </a:stretch>
          </p:blipFill>
          <p:spPr>
            <a:xfrm>
              <a:off x="13703173" y="1660499"/>
              <a:ext cx="143129" cy="143217"/>
            </a:xfrm>
            <a:prstGeom prst="rect">
              <a:avLst/>
            </a:prstGeom>
          </p:spPr>
        </p:pic>
        <p:sp>
          <p:nvSpPr>
            <p:cNvPr id="10" name="object 10"/>
            <p:cNvSpPr/>
            <p:nvPr/>
          </p:nvSpPr>
          <p:spPr>
            <a:xfrm>
              <a:off x="13582524" y="1562493"/>
              <a:ext cx="819150" cy="819150"/>
            </a:xfrm>
            <a:custGeom>
              <a:avLst/>
              <a:gdLst/>
              <a:ahLst/>
              <a:cxnLst/>
              <a:rect l="l" t="t" r="r" b="b"/>
              <a:pathLst>
                <a:path w="819150" h="819150">
                  <a:moveTo>
                    <a:pt x="695960" y="439737"/>
                  </a:moveTo>
                  <a:lnTo>
                    <a:pt x="690118" y="397548"/>
                  </a:lnTo>
                  <a:lnTo>
                    <a:pt x="673303" y="359702"/>
                  </a:lnTo>
                  <a:lnTo>
                    <a:pt x="653884" y="336715"/>
                  </a:lnTo>
                  <a:lnTo>
                    <a:pt x="648208" y="330009"/>
                  </a:lnTo>
                  <a:lnTo>
                    <a:pt x="648208" y="439737"/>
                  </a:lnTo>
                  <a:lnTo>
                    <a:pt x="648208" y="673417"/>
                  </a:lnTo>
                  <a:lnTo>
                    <a:pt x="600456" y="673417"/>
                  </a:lnTo>
                  <a:lnTo>
                    <a:pt x="600456" y="482447"/>
                  </a:lnTo>
                  <a:lnTo>
                    <a:pt x="592963" y="445274"/>
                  </a:lnTo>
                  <a:lnTo>
                    <a:pt x="585851" y="434708"/>
                  </a:lnTo>
                  <a:lnTo>
                    <a:pt x="572528" y="414921"/>
                  </a:lnTo>
                  <a:lnTo>
                    <a:pt x="542213" y="394474"/>
                  </a:lnTo>
                  <a:lnTo>
                    <a:pt x="505079" y="386969"/>
                  </a:lnTo>
                  <a:lnTo>
                    <a:pt x="467868" y="394474"/>
                  </a:lnTo>
                  <a:lnTo>
                    <a:pt x="437515" y="414921"/>
                  </a:lnTo>
                  <a:lnTo>
                    <a:pt x="417068" y="445274"/>
                  </a:lnTo>
                  <a:lnTo>
                    <a:pt x="409575" y="482447"/>
                  </a:lnTo>
                  <a:lnTo>
                    <a:pt x="409575" y="673417"/>
                  </a:lnTo>
                  <a:lnTo>
                    <a:pt x="359283" y="673417"/>
                  </a:lnTo>
                  <a:lnTo>
                    <a:pt x="359283" y="339229"/>
                  </a:lnTo>
                  <a:lnTo>
                    <a:pt x="409575" y="339229"/>
                  </a:lnTo>
                  <a:lnTo>
                    <a:pt x="409575" y="361835"/>
                  </a:lnTo>
                  <a:lnTo>
                    <a:pt x="410502" y="368909"/>
                  </a:lnTo>
                  <a:lnTo>
                    <a:pt x="413321" y="375031"/>
                  </a:lnTo>
                  <a:lnTo>
                    <a:pt x="418033" y="380225"/>
                  </a:lnTo>
                  <a:lnTo>
                    <a:pt x="424688" y="384454"/>
                  </a:lnTo>
                  <a:lnTo>
                    <a:pt x="427101" y="384454"/>
                  </a:lnTo>
                  <a:lnTo>
                    <a:pt x="429641" y="386969"/>
                  </a:lnTo>
                  <a:lnTo>
                    <a:pt x="437134" y="386969"/>
                  </a:lnTo>
                  <a:lnTo>
                    <a:pt x="444754" y="384454"/>
                  </a:lnTo>
                  <a:lnTo>
                    <a:pt x="449707" y="379425"/>
                  </a:lnTo>
                  <a:lnTo>
                    <a:pt x="459740" y="366864"/>
                  </a:lnTo>
                  <a:lnTo>
                    <a:pt x="476580" y="353682"/>
                  </a:lnTo>
                  <a:lnTo>
                    <a:pt x="496227" y="344258"/>
                  </a:lnTo>
                  <a:lnTo>
                    <a:pt x="515353" y="339229"/>
                  </a:lnTo>
                  <a:lnTo>
                    <a:pt x="517753" y="338607"/>
                  </a:lnTo>
                  <a:lnTo>
                    <a:pt x="540258" y="336715"/>
                  </a:lnTo>
                  <a:lnTo>
                    <a:pt x="552831" y="336715"/>
                  </a:lnTo>
                  <a:lnTo>
                    <a:pt x="597357" y="352818"/>
                  </a:lnTo>
                  <a:lnTo>
                    <a:pt x="642239" y="406361"/>
                  </a:lnTo>
                  <a:lnTo>
                    <a:pt x="648208" y="439737"/>
                  </a:lnTo>
                  <a:lnTo>
                    <a:pt x="648208" y="330009"/>
                  </a:lnTo>
                  <a:lnTo>
                    <a:pt x="611085" y="304736"/>
                  </a:lnTo>
                  <a:lnTo>
                    <a:pt x="567817" y="291477"/>
                  </a:lnTo>
                  <a:lnTo>
                    <a:pt x="540258" y="288975"/>
                  </a:lnTo>
                  <a:lnTo>
                    <a:pt x="517715" y="290398"/>
                  </a:lnTo>
                  <a:lnTo>
                    <a:pt x="495935" y="294627"/>
                  </a:lnTo>
                  <a:lnTo>
                    <a:pt x="475564" y="301701"/>
                  </a:lnTo>
                  <a:lnTo>
                    <a:pt x="457327" y="311581"/>
                  </a:lnTo>
                  <a:lnTo>
                    <a:pt x="454088" y="303149"/>
                  </a:lnTo>
                  <a:lnTo>
                    <a:pt x="448513" y="296824"/>
                  </a:lnTo>
                  <a:lnTo>
                    <a:pt x="441045" y="292862"/>
                  </a:lnTo>
                  <a:lnTo>
                    <a:pt x="432181" y="291477"/>
                  </a:lnTo>
                  <a:lnTo>
                    <a:pt x="336677" y="291477"/>
                  </a:lnTo>
                  <a:lnTo>
                    <a:pt x="327431" y="293255"/>
                  </a:lnTo>
                  <a:lnTo>
                    <a:pt x="319379" y="298081"/>
                  </a:lnTo>
                  <a:lnTo>
                    <a:pt x="313690" y="305269"/>
                  </a:lnTo>
                  <a:lnTo>
                    <a:pt x="311531" y="314096"/>
                  </a:lnTo>
                  <a:lnTo>
                    <a:pt x="311531" y="698550"/>
                  </a:lnTo>
                  <a:lnTo>
                    <a:pt x="313334" y="707745"/>
                  </a:lnTo>
                  <a:lnTo>
                    <a:pt x="318427" y="715518"/>
                  </a:lnTo>
                  <a:lnTo>
                    <a:pt x="326364" y="720458"/>
                  </a:lnTo>
                  <a:lnTo>
                    <a:pt x="336677" y="721156"/>
                  </a:lnTo>
                  <a:lnTo>
                    <a:pt x="432181" y="721156"/>
                  </a:lnTo>
                  <a:lnTo>
                    <a:pt x="441413" y="719391"/>
                  </a:lnTo>
                  <a:lnTo>
                    <a:pt x="449465" y="714565"/>
                  </a:lnTo>
                  <a:lnTo>
                    <a:pt x="455155" y="707390"/>
                  </a:lnTo>
                  <a:lnTo>
                    <a:pt x="457327" y="698550"/>
                  </a:lnTo>
                  <a:lnTo>
                    <a:pt x="457327" y="673417"/>
                  </a:lnTo>
                  <a:lnTo>
                    <a:pt x="457327" y="482447"/>
                  </a:lnTo>
                  <a:lnTo>
                    <a:pt x="461251" y="463334"/>
                  </a:lnTo>
                  <a:lnTo>
                    <a:pt x="471766" y="448221"/>
                  </a:lnTo>
                  <a:lnTo>
                    <a:pt x="487006" y="438289"/>
                  </a:lnTo>
                  <a:lnTo>
                    <a:pt x="505079" y="434708"/>
                  </a:lnTo>
                  <a:lnTo>
                    <a:pt x="524154" y="438645"/>
                  </a:lnTo>
                  <a:lnTo>
                    <a:pt x="539280" y="449160"/>
                  </a:lnTo>
                  <a:lnTo>
                    <a:pt x="549236" y="464400"/>
                  </a:lnTo>
                  <a:lnTo>
                    <a:pt x="552831" y="482447"/>
                  </a:lnTo>
                  <a:lnTo>
                    <a:pt x="552831" y="698550"/>
                  </a:lnTo>
                  <a:lnTo>
                    <a:pt x="554583" y="707745"/>
                  </a:lnTo>
                  <a:lnTo>
                    <a:pt x="559409" y="715518"/>
                  </a:lnTo>
                  <a:lnTo>
                    <a:pt x="566597" y="720458"/>
                  </a:lnTo>
                  <a:lnTo>
                    <a:pt x="575437" y="721156"/>
                  </a:lnTo>
                  <a:lnTo>
                    <a:pt x="673354" y="721156"/>
                  </a:lnTo>
                  <a:lnTo>
                    <a:pt x="682536" y="719391"/>
                  </a:lnTo>
                  <a:lnTo>
                    <a:pt x="690321" y="714565"/>
                  </a:lnTo>
                  <a:lnTo>
                    <a:pt x="695261" y="707390"/>
                  </a:lnTo>
                  <a:lnTo>
                    <a:pt x="695960" y="698550"/>
                  </a:lnTo>
                  <a:lnTo>
                    <a:pt x="695960" y="673417"/>
                  </a:lnTo>
                  <a:lnTo>
                    <a:pt x="695960" y="439737"/>
                  </a:lnTo>
                  <a:close/>
                </a:path>
                <a:path w="819150" h="819150">
                  <a:moveTo>
                    <a:pt x="819150" y="123126"/>
                  </a:moveTo>
                  <a:lnTo>
                    <a:pt x="809447" y="76695"/>
                  </a:lnTo>
                  <a:lnTo>
                    <a:pt x="789686" y="47752"/>
                  </a:lnTo>
                  <a:lnTo>
                    <a:pt x="783031" y="38023"/>
                  </a:lnTo>
                  <a:lnTo>
                    <a:pt x="768858" y="28295"/>
                  </a:lnTo>
                  <a:lnTo>
                    <a:pt x="768858" y="123126"/>
                  </a:lnTo>
                  <a:lnTo>
                    <a:pt x="768858" y="698550"/>
                  </a:lnTo>
                  <a:lnTo>
                    <a:pt x="763117" y="726897"/>
                  </a:lnTo>
                  <a:lnTo>
                    <a:pt x="747496" y="750062"/>
                  </a:lnTo>
                  <a:lnTo>
                    <a:pt x="724331" y="765683"/>
                  </a:lnTo>
                  <a:lnTo>
                    <a:pt x="695960" y="771410"/>
                  </a:lnTo>
                  <a:lnTo>
                    <a:pt x="120650" y="771410"/>
                  </a:lnTo>
                  <a:lnTo>
                    <a:pt x="92265" y="765683"/>
                  </a:lnTo>
                  <a:lnTo>
                    <a:pt x="69100" y="750062"/>
                  </a:lnTo>
                  <a:lnTo>
                    <a:pt x="53479" y="726897"/>
                  </a:lnTo>
                  <a:lnTo>
                    <a:pt x="47752" y="698550"/>
                  </a:lnTo>
                  <a:lnTo>
                    <a:pt x="47752" y="123126"/>
                  </a:lnTo>
                  <a:lnTo>
                    <a:pt x="53479" y="94754"/>
                  </a:lnTo>
                  <a:lnTo>
                    <a:pt x="69100" y="71310"/>
                  </a:lnTo>
                  <a:lnTo>
                    <a:pt x="92265" y="54940"/>
                  </a:lnTo>
                  <a:lnTo>
                    <a:pt x="120650" y="47752"/>
                  </a:lnTo>
                  <a:lnTo>
                    <a:pt x="695960" y="47752"/>
                  </a:lnTo>
                  <a:lnTo>
                    <a:pt x="724331" y="53530"/>
                  </a:lnTo>
                  <a:lnTo>
                    <a:pt x="747496" y="69430"/>
                  </a:lnTo>
                  <a:lnTo>
                    <a:pt x="763117" y="93332"/>
                  </a:lnTo>
                  <a:lnTo>
                    <a:pt x="768858" y="123126"/>
                  </a:lnTo>
                  <a:lnTo>
                    <a:pt x="768858" y="28295"/>
                  </a:lnTo>
                  <a:lnTo>
                    <a:pt x="743864" y="11125"/>
                  </a:lnTo>
                  <a:lnTo>
                    <a:pt x="695960" y="0"/>
                  </a:lnTo>
                  <a:lnTo>
                    <a:pt x="120650" y="0"/>
                  </a:lnTo>
                  <a:lnTo>
                    <a:pt x="74193" y="9702"/>
                  </a:lnTo>
                  <a:lnTo>
                    <a:pt x="35788" y="36131"/>
                  </a:lnTo>
                  <a:lnTo>
                    <a:pt x="9652" y="75272"/>
                  </a:lnTo>
                  <a:lnTo>
                    <a:pt x="0" y="123126"/>
                  </a:lnTo>
                  <a:lnTo>
                    <a:pt x="0" y="698550"/>
                  </a:lnTo>
                  <a:lnTo>
                    <a:pt x="9652" y="744956"/>
                  </a:lnTo>
                  <a:lnTo>
                    <a:pt x="35788" y="783348"/>
                  </a:lnTo>
                  <a:lnTo>
                    <a:pt x="74193" y="809498"/>
                  </a:lnTo>
                  <a:lnTo>
                    <a:pt x="120650" y="819150"/>
                  </a:lnTo>
                  <a:lnTo>
                    <a:pt x="695960" y="819150"/>
                  </a:lnTo>
                  <a:lnTo>
                    <a:pt x="742442" y="809498"/>
                  </a:lnTo>
                  <a:lnTo>
                    <a:pt x="781126" y="783348"/>
                  </a:lnTo>
                  <a:lnTo>
                    <a:pt x="789482" y="771410"/>
                  </a:lnTo>
                  <a:lnTo>
                    <a:pt x="808024" y="744956"/>
                  </a:lnTo>
                  <a:lnTo>
                    <a:pt x="819150" y="698550"/>
                  </a:lnTo>
                  <a:lnTo>
                    <a:pt x="819150" y="123126"/>
                  </a:lnTo>
                  <a:close/>
                </a:path>
              </a:pathLst>
            </a:custGeom>
            <a:solidFill>
              <a:srgbClr val="FFFFFF"/>
            </a:solidFill>
          </p:spPr>
          <p:txBody>
            <a:bodyPr wrap="square" lIns="0" tIns="0" rIns="0" bIns="0" rtlCol="0"/>
            <a:lstStyle/>
            <a:p>
              <a:endParaRPr/>
            </a:p>
          </p:txBody>
        </p:sp>
        <p:sp>
          <p:nvSpPr>
            <p:cNvPr id="11" name="object 11"/>
            <p:cNvSpPr/>
            <p:nvPr/>
          </p:nvSpPr>
          <p:spPr>
            <a:xfrm>
              <a:off x="11124997" y="1084999"/>
              <a:ext cx="1771650" cy="1771650"/>
            </a:xfrm>
            <a:custGeom>
              <a:avLst/>
              <a:gdLst/>
              <a:ahLst/>
              <a:cxnLst/>
              <a:rect l="l" t="t" r="r" b="b"/>
              <a:pathLst>
                <a:path w="1771650" h="1771650">
                  <a:moveTo>
                    <a:pt x="887082" y="0"/>
                  </a:moveTo>
                  <a:lnTo>
                    <a:pt x="0" y="884580"/>
                  </a:lnTo>
                  <a:lnTo>
                    <a:pt x="887082" y="1771650"/>
                  </a:lnTo>
                  <a:lnTo>
                    <a:pt x="1771599" y="884580"/>
                  </a:lnTo>
                  <a:lnTo>
                    <a:pt x="887082" y="0"/>
                  </a:lnTo>
                  <a:close/>
                </a:path>
              </a:pathLst>
            </a:custGeom>
            <a:solidFill>
              <a:srgbClr val="484C68"/>
            </a:solidFill>
          </p:spPr>
          <p:txBody>
            <a:bodyPr wrap="square" lIns="0" tIns="0" rIns="0" bIns="0" rtlCol="0"/>
            <a:lstStyle/>
            <a:p>
              <a:endParaRPr/>
            </a:p>
          </p:txBody>
        </p:sp>
        <p:sp>
          <p:nvSpPr>
            <p:cNvPr id="12" name="object 12"/>
            <p:cNvSpPr/>
            <p:nvPr/>
          </p:nvSpPr>
          <p:spPr>
            <a:xfrm>
              <a:off x="11605006" y="1562493"/>
              <a:ext cx="819150" cy="819150"/>
            </a:xfrm>
            <a:custGeom>
              <a:avLst/>
              <a:gdLst/>
              <a:ahLst/>
              <a:cxnLst/>
              <a:rect l="l" t="t" r="r" b="b"/>
              <a:pathLst>
                <a:path w="819150" h="819150">
                  <a:moveTo>
                    <a:pt x="577926" y="409536"/>
                  </a:moveTo>
                  <a:lnTo>
                    <a:pt x="571906" y="364794"/>
                  </a:lnTo>
                  <a:lnTo>
                    <a:pt x="554926" y="324586"/>
                  </a:lnTo>
                  <a:lnTo>
                    <a:pt x="530186" y="292557"/>
                  </a:lnTo>
                  <a:lnTo>
                    <a:pt x="530186" y="409536"/>
                  </a:lnTo>
                  <a:lnTo>
                    <a:pt x="520877" y="455942"/>
                  </a:lnTo>
                  <a:lnTo>
                    <a:pt x="495312" y="494334"/>
                  </a:lnTo>
                  <a:lnTo>
                    <a:pt x="457034" y="520484"/>
                  </a:lnTo>
                  <a:lnTo>
                    <a:pt x="409575" y="530136"/>
                  </a:lnTo>
                  <a:lnTo>
                    <a:pt x="363156" y="520839"/>
                  </a:lnTo>
                  <a:lnTo>
                    <a:pt x="324764" y="495287"/>
                  </a:lnTo>
                  <a:lnTo>
                    <a:pt x="298615" y="457009"/>
                  </a:lnTo>
                  <a:lnTo>
                    <a:pt x="288963" y="409536"/>
                  </a:lnTo>
                  <a:lnTo>
                    <a:pt x="298259" y="363181"/>
                  </a:lnTo>
                  <a:lnTo>
                    <a:pt x="323824" y="325069"/>
                  </a:lnTo>
                  <a:lnTo>
                    <a:pt x="362102" y="299669"/>
                  </a:lnTo>
                  <a:lnTo>
                    <a:pt x="409575" y="291452"/>
                  </a:lnTo>
                  <a:lnTo>
                    <a:pt x="455980" y="300723"/>
                  </a:lnTo>
                  <a:lnTo>
                    <a:pt x="494372" y="326009"/>
                  </a:lnTo>
                  <a:lnTo>
                    <a:pt x="520522" y="363537"/>
                  </a:lnTo>
                  <a:lnTo>
                    <a:pt x="530186" y="409536"/>
                  </a:lnTo>
                  <a:lnTo>
                    <a:pt x="530186" y="292557"/>
                  </a:lnTo>
                  <a:lnTo>
                    <a:pt x="494538" y="264185"/>
                  </a:lnTo>
                  <a:lnTo>
                    <a:pt x="454317" y="247218"/>
                  </a:lnTo>
                  <a:lnTo>
                    <a:pt x="409575" y="241198"/>
                  </a:lnTo>
                  <a:lnTo>
                    <a:pt x="364820" y="247218"/>
                  </a:lnTo>
                  <a:lnTo>
                    <a:pt x="324599" y="264185"/>
                  </a:lnTo>
                  <a:lnTo>
                    <a:pt x="290525" y="290512"/>
                  </a:lnTo>
                  <a:lnTo>
                    <a:pt x="264198" y="324586"/>
                  </a:lnTo>
                  <a:lnTo>
                    <a:pt x="247218" y="364794"/>
                  </a:lnTo>
                  <a:lnTo>
                    <a:pt x="241211" y="409536"/>
                  </a:lnTo>
                  <a:lnTo>
                    <a:pt x="247218" y="454291"/>
                  </a:lnTo>
                  <a:lnTo>
                    <a:pt x="264198" y="494499"/>
                  </a:lnTo>
                  <a:lnTo>
                    <a:pt x="290525" y="528574"/>
                  </a:lnTo>
                  <a:lnTo>
                    <a:pt x="324599" y="554901"/>
                  </a:lnTo>
                  <a:lnTo>
                    <a:pt x="364820" y="571868"/>
                  </a:lnTo>
                  <a:lnTo>
                    <a:pt x="409575" y="577875"/>
                  </a:lnTo>
                  <a:lnTo>
                    <a:pt x="454317" y="571868"/>
                  </a:lnTo>
                  <a:lnTo>
                    <a:pt x="494538" y="554901"/>
                  </a:lnTo>
                  <a:lnTo>
                    <a:pt x="526580" y="530136"/>
                  </a:lnTo>
                  <a:lnTo>
                    <a:pt x="528612" y="528574"/>
                  </a:lnTo>
                  <a:lnTo>
                    <a:pt x="554926" y="494499"/>
                  </a:lnTo>
                  <a:lnTo>
                    <a:pt x="571906" y="454291"/>
                  </a:lnTo>
                  <a:lnTo>
                    <a:pt x="577926" y="409536"/>
                  </a:lnTo>
                  <a:close/>
                </a:path>
                <a:path w="819150" h="819150">
                  <a:moveTo>
                    <a:pt x="723658" y="218592"/>
                  </a:moveTo>
                  <a:lnTo>
                    <a:pt x="713955" y="172199"/>
                  </a:lnTo>
                  <a:lnTo>
                    <a:pt x="695756" y="145732"/>
                  </a:lnTo>
                  <a:lnTo>
                    <a:pt x="687539" y="133794"/>
                  </a:lnTo>
                  <a:lnTo>
                    <a:pt x="673404" y="124371"/>
                  </a:lnTo>
                  <a:lnTo>
                    <a:pt x="673404" y="218592"/>
                  </a:lnTo>
                  <a:lnTo>
                    <a:pt x="673404" y="602996"/>
                  </a:lnTo>
                  <a:lnTo>
                    <a:pt x="667664" y="631355"/>
                  </a:lnTo>
                  <a:lnTo>
                    <a:pt x="652043" y="654519"/>
                  </a:lnTo>
                  <a:lnTo>
                    <a:pt x="628878" y="670140"/>
                  </a:lnTo>
                  <a:lnTo>
                    <a:pt x="600532" y="675868"/>
                  </a:lnTo>
                  <a:lnTo>
                    <a:pt x="216090" y="675868"/>
                  </a:lnTo>
                  <a:lnTo>
                    <a:pt x="187731" y="670140"/>
                  </a:lnTo>
                  <a:lnTo>
                    <a:pt x="164566" y="654519"/>
                  </a:lnTo>
                  <a:lnTo>
                    <a:pt x="148945" y="631355"/>
                  </a:lnTo>
                  <a:lnTo>
                    <a:pt x="143217" y="602996"/>
                  </a:lnTo>
                  <a:lnTo>
                    <a:pt x="143217" y="218592"/>
                  </a:lnTo>
                  <a:lnTo>
                    <a:pt x="148945" y="190258"/>
                  </a:lnTo>
                  <a:lnTo>
                    <a:pt x="164566" y="167093"/>
                  </a:lnTo>
                  <a:lnTo>
                    <a:pt x="187731" y="151472"/>
                  </a:lnTo>
                  <a:lnTo>
                    <a:pt x="216090" y="145732"/>
                  </a:lnTo>
                  <a:lnTo>
                    <a:pt x="600532" y="145732"/>
                  </a:lnTo>
                  <a:lnTo>
                    <a:pt x="628878" y="151472"/>
                  </a:lnTo>
                  <a:lnTo>
                    <a:pt x="652043" y="167093"/>
                  </a:lnTo>
                  <a:lnTo>
                    <a:pt x="667664" y="190258"/>
                  </a:lnTo>
                  <a:lnTo>
                    <a:pt x="673404" y="218592"/>
                  </a:lnTo>
                  <a:lnTo>
                    <a:pt x="673404" y="124371"/>
                  </a:lnTo>
                  <a:lnTo>
                    <a:pt x="648385" y="107657"/>
                  </a:lnTo>
                  <a:lnTo>
                    <a:pt x="600532" y="97993"/>
                  </a:lnTo>
                  <a:lnTo>
                    <a:pt x="216090" y="97993"/>
                  </a:lnTo>
                  <a:lnTo>
                    <a:pt x="169672" y="107657"/>
                  </a:lnTo>
                  <a:lnTo>
                    <a:pt x="131279" y="133794"/>
                  </a:lnTo>
                  <a:lnTo>
                    <a:pt x="105130" y="172199"/>
                  </a:lnTo>
                  <a:lnTo>
                    <a:pt x="95478" y="218592"/>
                  </a:lnTo>
                  <a:lnTo>
                    <a:pt x="95478" y="602996"/>
                  </a:lnTo>
                  <a:lnTo>
                    <a:pt x="105130" y="649401"/>
                  </a:lnTo>
                  <a:lnTo>
                    <a:pt x="131279" y="687793"/>
                  </a:lnTo>
                  <a:lnTo>
                    <a:pt x="169672" y="713943"/>
                  </a:lnTo>
                  <a:lnTo>
                    <a:pt x="216090" y="723595"/>
                  </a:lnTo>
                  <a:lnTo>
                    <a:pt x="600532" y="723595"/>
                  </a:lnTo>
                  <a:lnTo>
                    <a:pt x="646976" y="713943"/>
                  </a:lnTo>
                  <a:lnTo>
                    <a:pt x="685647" y="687793"/>
                  </a:lnTo>
                  <a:lnTo>
                    <a:pt x="712546" y="649401"/>
                  </a:lnTo>
                  <a:lnTo>
                    <a:pt x="723658" y="602996"/>
                  </a:lnTo>
                  <a:lnTo>
                    <a:pt x="723658" y="218592"/>
                  </a:lnTo>
                  <a:close/>
                </a:path>
                <a:path w="819150" h="819150">
                  <a:moveTo>
                    <a:pt x="819150" y="120611"/>
                  </a:moveTo>
                  <a:lnTo>
                    <a:pt x="809840" y="74206"/>
                  </a:lnTo>
                  <a:lnTo>
                    <a:pt x="792226" y="47739"/>
                  </a:lnTo>
                  <a:lnTo>
                    <a:pt x="784275" y="35814"/>
                  </a:lnTo>
                  <a:lnTo>
                    <a:pt x="771398" y="27025"/>
                  </a:lnTo>
                  <a:lnTo>
                    <a:pt x="771398" y="120611"/>
                  </a:lnTo>
                  <a:lnTo>
                    <a:pt x="771398" y="700989"/>
                  </a:lnTo>
                  <a:lnTo>
                    <a:pt x="765657" y="729297"/>
                  </a:lnTo>
                  <a:lnTo>
                    <a:pt x="750036" y="752182"/>
                  </a:lnTo>
                  <a:lnTo>
                    <a:pt x="726871" y="767067"/>
                  </a:lnTo>
                  <a:lnTo>
                    <a:pt x="698538" y="771334"/>
                  </a:lnTo>
                  <a:lnTo>
                    <a:pt x="120611" y="771334"/>
                  </a:lnTo>
                  <a:lnTo>
                    <a:pt x="92252" y="765644"/>
                  </a:lnTo>
                  <a:lnTo>
                    <a:pt x="69088" y="750303"/>
                  </a:lnTo>
                  <a:lnTo>
                    <a:pt x="53467" y="727887"/>
                  </a:lnTo>
                  <a:lnTo>
                    <a:pt x="47739" y="700989"/>
                  </a:lnTo>
                  <a:lnTo>
                    <a:pt x="47739" y="120611"/>
                  </a:lnTo>
                  <a:lnTo>
                    <a:pt x="53467" y="92265"/>
                  </a:lnTo>
                  <a:lnTo>
                    <a:pt x="69088" y="69100"/>
                  </a:lnTo>
                  <a:lnTo>
                    <a:pt x="92252" y="53479"/>
                  </a:lnTo>
                  <a:lnTo>
                    <a:pt x="120611" y="47739"/>
                  </a:lnTo>
                  <a:lnTo>
                    <a:pt x="698538" y="47739"/>
                  </a:lnTo>
                  <a:lnTo>
                    <a:pt x="726871" y="53479"/>
                  </a:lnTo>
                  <a:lnTo>
                    <a:pt x="750036" y="69100"/>
                  </a:lnTo>
                  <a:lnTo>
                    <a:pt x="765657" y="92265"/>
                  </a:lnTo>
                  <a:lnTo>
                    <a:pt x="771398" y="120611"/>
                  </a:lnTo>
                  <a:lnTo>
                    <a:pt x="771398" y="27025"/>
                  </a:lnTo>
                  <a:lnTo>
                    <a:pt x="745998" y="9664"/>
                  </a:lnTo>
                  <a:lnTo>
                    <a:pt x="698538" y="0"/>
                  </a:lnTo>
                  <a:lnTo>
                    <a:pt x="120611" y="0"/>
                  </a:lnTo>
                  <a:lnTo>
                    <a:pt x="74193" y="9309"/>
                  </a:lnTo>
                  <a:lnTo>
                    <a:pt x="35801" y="34874"/>
                  </a:lnTo>
                  <a:lnTo>
                    <a:pt x="9652" y="73152"/>
                  </a:lnTo>
                  <a:lnTo>
                    <a:pt x="0" y="120611"/>
                  </a:lnTo>
                  <a:lnTo>
                    <a:pt x="0" y="700989"/>
                  </a:lnTo>
                  <a:lnTo>
                    <a:pt x="9296" y="747356"/>
                  </a:lnTo>
                  <a:lnTo>
                    <a:pt x="34848" y="785482"/>
                  </a:lnTo>
                  <a:lnTo>
                    <a:pt x="73139" y="810882"/>
                  </a:lnTo>
                  <a:lnTo>
                    <a:pt x="120611" y="819073"/>
                  </a:lnTo>
                  <a:lnTo>
                    <a:pt x="698538" y="819073"/>
                  </a:lnTo>
                  <a:lnTo>
                    <a:pt x="744943" y="809815"/>
                  </a:lnTo>
                  <a:lnTo>
                    <a:pt x="783336" y="784529"/>
                  </a:lnTo>
                  <a:lnTo>
                    <a:pt x="809485" y="747001"/>
                  </a:lnTo>
                  <a:lnTo>
                    <a:pt x="819150" y="700989"/>
                  </a:lnTo>
                  <a:lnTo>
                    <a:pt x="819150" y="120611"/>
                  </a:lnTo>
                  <a:close/>
                </a:path>
              </a:pathLst>
            </a:custGeom>
            <a:solidFill>
              <a:srgbClr val="FFFFFF"/>
            </a:solidFill>
          </p:spPr>
          <p:txBody>
            <a:bodyPr wrap="square" lIns="0" tIns="0" rIns="0" bIns="0" rtlCol="0"/>
            <a:lstStyle/>
            <a:p>
              <a:endParaRPr/>
            </a:p>
          </p:txBody>
        </p:sp>
        <p:pic>
          <p:nvPicPr>
            <p:cNvPr id="13" name="object 13"/>
            <p:cNvPicPr/>
            <p:nvPr/>
          </p:nvPicPr>
          <p:blipFill>
            <a:blip r:embed="rId3" cstate="print"/>
            <a:stretch>
              <a:fillRect/>
            </a:stretch>
          </p:blipFill>
          <p:spPr>
            <a:xfrm>
              <a:off x="12135193" y="1755965"/>
              <a:ext cx="95478" cy="97980"/>
            </a:xfrm>
            <a:prstGeom prst="rect">
              <a:avLst/>
            </a:prstGeom>
          </p:spPr>
        </p:pic>
        <p:sp>
          <p:nvSpPr>
            <p:cNvPr id="14" name="object 14"/>
            <p:cNvSpPr/>
            <p:nvPr/>
          </p:nvSpPr>
          <p:spPr>
            <a:xfrm>
              <a:off x="15647162" y="1635023"/>
              <a:ext cx="657225" cy="671830"/>
            </a:xfrm>
            <a:custGeom>
              <a:avLst/>
              <a:gdLst/>
              <a:ahLst/>
              <a:cxnLst/>
              <a:rect l="l" t="t" r="r" b="b"/>
              <a:pathLst>
                <a:path w="657225" h="671830">
                  <a:moveTo>
                    <a:pt x="195707" y="0"/>
                  </a:moveTo>
                  <a:lnTo>
                    <a:pt x="0" y="0"/>
                  </a:lnTo>
                  <a:lnTo>
                    <a:pt x="256667" y="373341"/>
                  </a:lnTo>
                  <a:lnTo>
                    <a:pt x="0" y="671512"/>
                  </a:lnTo>
                  <a:lnTo>
                    <a:pt x="58039" y="671512"/>
                  </a:lnTo>
                  <a:lnTo>
                    <a:pt x="282321" y="410794"/>
                  </a:lnTo>
                  <a:lnTo>
                    <a:pt x="335661" y="410794"/>
                  </a:lnTo>
                  <a:lnTo>
                    <a:pt x="78867" y="43637"/>
                  </a:lnTo>
                  <a:lnTo>
                    <a:pt x="225696" y="43637"/>
                  </a:lnTo>
                  <a:lnTo>
                    <a:pt x="195707" y="0"/>
                  </a:lnTo>
                  <a:close/>
                </a:path>
                <a:path w="657225" h="671830">
                  <a:moveTo>
                    <a:pt x="335661" y="410794"/>
                  </a:moveTo>
                  <a:lnTo>
                    <a:pt x="282321" y="410794"/>
                  </a:lnTo>
                  <a:lnTo>
                    <a:pt x="461518" y="671512"/>
                  </a:lnTo>
                  <a:lnTo>
                    <a:pt x="657225" y="671512"/>
                  </a:lnTo>
                  <a:lnTo>
                    <a:pt x="628598" y="629856"/>
                  </a:lnTo>
                  <a:lnTo>
                    <a:pt x="488823" y="629856"/>
                  </a:lnTo>
                  <a:lnTo>
                    <a:pt x="335661" y="410794"/>
                  </a:lnTo>
                  <a:close/>
                </a:path>
                <a:path w="657225" h="671830">
                  <a:moveTo>
                    <a:pt x="225696" y="43637"/>
                  </a:moveTo>
                  <a:lnTo>
                    <a:pt x="168021" y="43637"/>
                  </a:lnTo>
                  <a:lnTo>
                    <a:pt x="400847" y="376643"/>
                  </a:lnTo>
                  <a:lnTo>
                    <a:pt x="577850" y="629856"/>
                  </a:lnTo>
                  <a:lnTo>
                    <a:pt x="628598" y="629856"/>
                  </a:lnTo>
                  <a:lnTo>
                    <a:pt x="391160" y="284340"/>
                  </a:lnTo>
                  <a:lnTo>
                    <a:pt x="423394" y="246888"/>
                  </a:lnTo>
                  <a:lnTo>
                    <a:pt x="365379" y="246888"/>
                  </a:lnTo>
                  <a:lnTo>
                    <a:pt x="225696" y="43637"/>
                  </a:lnTo>
                  <a:close/>
                </a:path>
                <a:path w="657225" h="671830">
                  <a:moveTo>
                    <a:pt x="635889" y="0"/>
                  </a:moveTo>
                  <a:lnTo>
                    <a:pt x="577850" y="0"/>
                  </a:lnTo>
                  <a:lnTo>
                    <a:pt x="365379" y="246888"/>
                  </a:lnTo>
                  <a:lnTo>
                    <a:pt x="423394" y="246888"/>
                  </a:lnTo>
                  <a:lnTo>
                    <a:pt x="635889" y="0"/>
                  </a:lnTo>
                  <a:close/>
                </a:path>
              </a:pathLst>
            </a:custGeom>
            <a:solidFill>
              <a:srgbClr val="FFFFFF"/>
            </a:solidFill>
          </p:spPr>
          <p:txBody>
            <a:bodyPr wrap="square" lIns="0" tIns="0" rIns="0" bIns="0" rtlCol="0"/>
            <a:lstStyle/>
            <a:p>
              <a:endParaRPr/>
            </a:p>
          </p:txBody>
        </p:sp>
      </p:grpSp>
      <p:sp>
        <p:nvSpPr>
          <p:cNvPr id="15" name="object 15"/>
          <p:cNvSpPr txBox="1">
            <a:spLocks noGrp="1"/>
          </p:cNvSpPr>
          <p:nvPr>
            <p:ph type="title"/>
          </p:nvPr>
        </p:nvSpPr>
        <p:spPr>
          <a:xfrm>
            <a:off x="2244978" y="2306853"/>
            <a:ext cx="6071870" cy="2014220"/>
          </a:xfrm>
          <a:prstGeom prst="rect">
            <a:avLst/>
          </a:prstGeom>
        </p:spPr>
        <p:txBody>
          <a:bodyPr vert="horz" wrap="square" lIns="0" tIns="12700" rIns="0" bIns="0" rtlCol="0">
            <a:spAutoFit/>
          </a:bodyPr>
          <a:lstStyle/>
          <a:p>
            <a:pPr marL="12700">
              <a:lnSpc>
                <a:spcPct val="100000"/>
              </a:lnSpc>
              <a:spcBef>
                <a:spcPts val="100"/>
              </a:spcBef>
            </a:pPr>
            <a:r>
              <a:rPr sz="13050" spc="405" dirty="0"/>
              <a:t>Thanks!</a:t>
            </a:r>
            <a:endParaRPr sz="13050" dirty="0"/>
          </a:p>
        </p:txBody>
      </p:sp>
      <p:sp>
        <p:nvSpPr>
          <p:cNvPr id="17" name="object 17"/>
          <p:cNvSpPr/>
          <p:nvPr/>
        </p:nvSpPr>
        <p:spPr>
          <a:xfrm>
            <a:off x="2287523" y="4336212"/>
            <a:ext cx="6029325" cy="95250"/>
          </a:xfrm>
          <a:custGeom>
            <a:avLst/>
            <a:gdLst/>
            <a:ahLst/>
            <a:cxnLst/>
            <a:rect l="l" t="t" r="r" b="b"/>
            <a:pathLst>
              <a:path w="6029325" h="95250">
                <a:moveTo>
                  <a:pt x="6029325" y="0"/>
                </a:moveTo>
                <a:lnTo>
                  <a:pt x="0" y="0"/>
                </a:lnTo>
                <a:lnTo>
                  <a:pt x="0" y="95250"/>
                </a:lnTo>
                <a:lnTo>
                  <a:pt x="6029325" y="95250"/>
                </a:lnTo>
                <a:lnTo>
                  <a:pt x="6029325" y="0"/>
                </a:lnTo>
                <a:close/>
              </a:path>
            </a:pathLst>
          </a:custGeom>
          <a:solidFill>
            <a:srgbClr val="70B1DA"/>
          </a:solidFill>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67504" y="0"/>
            <a:ext cx="7620634" cy="5420995"/>
            <a:chOff x="10667504" y="0"/>
            <a:chExt cx="7620634" cy="5420995"/>
          </a:xfrm>
        </p:grpSpPr>
        <p:sp>
          <p:nvSpPr>
            <p:cNvPr id="3" name="object 3"/>
            <p:cNvSpPr/>
            <p:nvPr/>
          </p:nvSpPr>
          <p:spPr>
            <a:xfrm>
              <a:off x="11205248" y="12"/>
              <a:ext cx="7082790" cy="5093970"/>
            </a:xfrm>
            <a:custGeom>
              <a:avLst/>
              <a:gdLst/>
              <a:ahLst/>
              <a:cxnLst/>
              <a:rect l="l" t="t" r="r" b="b"/>
              <a:pathLst>
                <a:path w="7082790" h="5093970">
                  <a:moveTo>
                    <a:pt x="2938869" y="3168294"/>
                  </a:moveTo>
                  <a:lnTo>
                    <a:pt x="1738325" y="1965236"/>
                  </a:lnTo>
                  <a:lnTo>
                    <a:pt x="0" y="3703548"/>
                  </a:lnTo>
                  <a:lnTo>
                    <a:pt x="1200569" y="4906607"/>
                  </a:lnTo>
                  <a:lnTo>
                    <a:pt x="2938869" y="3168294"/>
                  </a:lnTo>
                  <a:close/>
                </a:path>
                <a:path w="7082790" h="5093970">
                  <a:moveTo>
                    <a:pt x="7082701" y="558749"/>
                  </a:moveTo>
                  <a:lnTo>
                    <a:pt x="6523952" y="0"/>
                  </a:lnTo>
                  <a:lnTo>
                    <a:pt x="3813949" y="0"/>
                  </a:lnTo>
                  <a:lnTo>
                    <a:pt x="1944712" y="1869198"/>
                  </a:lnTo>
                  <a:lnTo>
                    <a:pt x="5168989" y="5093411"/>
                  </a:lnTo>
                  <a:lnTo>
                    <a:pt x="7082701" y="3179661"/>
                  </a:lnTo>
                  <a:lnTo>
                    <a:pt x="7082701" y="558749"/>
                  </a:lnTo>
                  <a:close/>
                </a:path>
              </a:pathLst>
            </a:custGeom>
            <a:solidFill>
              <a:srgbClr val="70B1DA"/>
            </a:solidFill>
          </p:spPr>
          <p:txBody>
            <a:bodyPr wrap="square" lIns="0" tIns="0" rIns="0" bIns="0" rtlCol="0"/>
            <a:lstStyle/>
            <a:p>
              <a:endParaRPr dirty="0"/>
            </a:p>
          </p:txBody>
        </p:sp>
        <p:sp>
          <p:nvSpPr>
            <p:cNvPr id="4" name="object 4"/>
            <p:cNvSpPr/>
            <p:nvPr/>
          </p:nvSpPr>
          <p:spPr>
            <a:xfrm>
              <a:off x="10667504" y="1429994"/>
              <a:ext cx="2371090" cy="2371725"/>
            </a:xfrm>
            <a:custGeom>
              <a:avLst/>
              <a:gdLst/>
              <a:ahLst/>
              <a:cxnLst/>
              <a:rect l="l" t="t" r="r" b="b"/>
              <a:pathLst>
                <a:path w="2371090" h="2371725">
                  <a:moveTo>
                    <a:pt x="1738312" y="0"/>
                  </a:moveTo>
                  <a:lnTo>
                    <a:pt x="0" y="1738312"/>
                  </a:lnTo>
                  <a:lnTo>
                    <a:pt x="632790" y="2371115"/>
                  </a:lnTo>
                  <a:lnTo>
                    <a:pt x="2371077" y="630301"/>
                  </a:lnTo>
                  <a:lnTo>
                    <a:pt x="1738312" y="0"/>
                  </a:lnTo>
                  <a:close/>
                </a:path>
              </a:pathLst>
            </a:custGeom>
            <a:solidFill>
              <a:srgbClr val="484C68"/>
            </a:solidFill>
          </p:spPr>
          <p:txBody>
            <a:bodyPr wrap="square" lIns="0" tIns="0" rIns="0" bIns="0" rtlCol="0"/>
            <a:lstStyle/>
            <a:p>
              <a:endParaRPr dirty="0"/>
            </a:p>
          </p:txBody>
        </p:sp>
        <p:sp>
          <p:nvSpPr>
            <p:cNvPr id="5" name="object 5"/>
            <p:cNvSpPr/>
            <p:nvPr/>
          </p:nvSpPr>
          <p:spPr>
            <a:xfrm>
              <a:off x="16535019" y="3474669"/>
              <a:ext cx="1753235" cy="1946275"/>
            </a:xfrm>
            <a:custGeom>
              <a:avLst/>
              <a:gdLst/>
              <a:ahLst/>
              <a:cxnLst/>
              <a:rect l="l" t="t" r="r" b="b"/>
              <a:pathLst>
                <a:path w="1753234" h="1946275">
                  <a:moveTo>
                    <a:pt x="1752992" y="0"/>
                  </a:moveTo>
                  <a:lnTo>
                    <a:pt x="0" y="1751456"/>
                  </a:lnTo>
                  <a:lnTo>
                    <a:pt x="194691" y="1946186"/>
                  </a:lnTo>
                  <a:lnTo>
                    <a:pt x="1752992" y="386511"/>
                  </a:lnTo>
                  <a:lnTo>
                    <a:pt x="1752992" y="0"/>
                  </a:lnTo>
                  <a:close/>
                </a:path>
              </a:pathLst>
            </a:custGeom>
            <a:solidFill>
              <a:srgbClr val="70B1DA"/>
            </a:solidFill>
          </p:spPr>
          <p:txBody>
            <a:bodyPr wrap="square" lIns="0" tIns="0" rIns="0" bIns="0" rtlCol="0"/>
            <a:lstStyle/>
            <a:p>
              <a:endParaRPr dirty="0"/>
            </a:p>
          </p:txBody>
        </p:sp>
      </p:grpSp>
      <p:grpSp>
        <p:nvGrpSpPr>
          <p:cNvPr id="6" name="object 6"/>
          <p:cNvGrpSpPr/>
          <p:nvPr/>
        </p:nvGrpSpPr>
        <p:grpSpPr>
          <a:xfrm>
            <a:off x="0" y="4062768"/>
            <a:ext cx="4617085" cy="6224270"/>
            <a:chOff x="0" y="4062768"/>
            <a:chExt cx="4617085" cy="6224270"/>
          </a:xfrm>
        </p:grpSpPr>
        <p:sp>
          <p:nvSpPr>
            <p:cNvPr id="7" name="object 7"/>
            <p:cNvSpPr/>
            <p:nvPr/>
          </p:nvSpPr>
          <p:spPr>
            <a:xfrm>
              <a:off x="0" y="6801866"/>
              <a:ext cx="4617085" cy="3485515"/>
            </a:xfrm>
            <a:custGeom>
              <a:avLst/>
              <a:gdLst/>
              <a:ahLst/>
              <a:cxnLst/>
              <a:rect l="l" t="t" r="r" b="b"/>
              <a:pathLst>
                <a:path w="4617085" h="3485515">
                  <a:moveTo>
                    <a:pt x="1392351" y="0"/>
                  </a:moveTo>
                  <a:lnTo>
                    <a:pt x="0" y="1391813"/>
                  </a:lnTo>
                  <a:lnTo>
                    <a:pt x="0" y="3485132"/>
                  </a:lnTo>
                  <a:lnTo>
                    <a:pt x="4354500" y="3485132"/>
                  </a:lnTo>
                  <a:lnTo>
                    <a:pt x="4616551" y="3222979"/>
                  </a:lnTo>
                  <a:lnTo>
                    <a:pt x="1392351" y="0"/>
                  </a:lnTo>
                  <a:close/>
                </a:path>
              </a:pathLst>
            </a:custGeom>
            <a:solidFill>
              <a:srgbClr val="484C68"/>
            </a:solidFill>
          </p:spPr>
          <p:txBody>
            <a:bodyPr wrap="square" lIns="0" tIns="0" rIns="0" bIns="0" rtlCol="0"/>
            <a:lstStyle/>
            <a:p>
              <a:endParaRPr dirty="0"/>
            </a:p>
          </p:txBody>
        </p:sp>
        <p:sp>
          <p:nvSpPr>
            <p:cNvPr id="8" name="object 8"/>
            <p:cNvSpPr/>
            <p:nvPr/>
          </p:nvSpPr>
          <p:spPr>
            <a:xfrm>
              <a:off x="0" y="4062768"/>
              <a:ext cx="1925955" cy="3851910"/>
            </a:xfrm>
            <a:custGeom>
              <a:avLst/>
              <a:gdLst/>
              <a:ahLst/>
              <a:cxnLst/>
              <a:rect l="l" t="t" r="r" b="b"/>
              <a:pathLst>
                <a:path w="1925955" h="3851909">
                  <a:moveTo>
                    <a:pt x="0" y="0"/>
                  </a:moveTo>
                  <a:lnTo>
                    <a:pt x="0" y="3851856"/>
                  </a:lnTo>
                  <a:lnTo>
                    <a:pt x="1925929" y="1925929"/>
                  </a:lnTo>
                  <a:lnTo>
                    <a:pt x="0" y="0"/>
                  </a:lnTo>
                  <a:close/>
                </a:path>
              </a:pathLst>
            </a:custGeom>
            <a:solidFill>
              <a:srgbClr val="70B1DA"/>
            </a:solidFill>
          </p:spPr>
          <p:txBody>
            <a:bodyPr wrap="square" lIns="0" tIns="0" rIns="0" bIns="0" rtlCol="0"/>
            <a:lstStyle/>
            <a:p>
              <a:endParaRPr dirty="0"/>
            </a:p>
          </p:txBody>
        </p:sp>
      </p:grpSp>
      <p:sp>
        <p:nvSpPr>
          <p:cNvPr id="9" name="object 9"/>
          <p:cNvSpPr txBox="1">
            <a:spLocks noGrp="1"/>
          </p:cNvSpPr>
          <p:nvPr>
            <p:ph type="title"/>
          </p:nvPr>
        </p:nvSpPr>
        <p:spPr>
          <a:xfrm>
            <a:off x="3740150" y="2618779"/>
            <a:ext cx="7049788" cy="644407"/>
          </a:xfrm>
          <a:prstGeom prst="rect">
            <a:avLst/>
          </a:prstGeom>
        </p:spPr>
        <p:txBody>
          <a:bodyPr vert="horz" wrap="square" lIns="0" tIns="15875" rIns="0" bIns="0" rtlCol="0">
            <a:spAutoFit/>
          </a:bodyPr>
          <a:lstStyle/>
          <a:p>
            <a:pPr marR="5080" algn="r">
              <a:lnSpc>
                <a:spcPts val="4850"/>
              </a:lnSpc>
              <a:spcBef>
                <a:spcPts val="125"/>
              </a:spcBef>
            </a:pPr>
            <a:r>
              <a:rPr lang="en-IN" spc="165" dirty="0"/>
              <a:t>PROBLEM STATEMENT</a:t>
            </a:r>
            <a:endParaRPr spc="165" dirty="0"/>
          </a:p>
        </p:txBody>
      </p:sp>
      <p:sp>
        <p:nvSpPr>
          <p:cNvPr id="10" name="object 10"/>
          <p:cNvSpPr txBox="1"/>
          <p:nvPr/>
        </p:nvSpPr>
        <p:spPr>
          <a:xfrm>
            <a:off x="2218768" y="4519160"/>
            <a:ext cx="13865782" cy="1862689"/>
          </a:xfrm>
          <a:prstGeom prst="rect">
            <a:avLst/>
          </a:prstGeom>
        </p:spPr>
        <p:txBody>
          <a:bodyPr vert="horz" wrap="square" lIns="0" tIns="15875" rIns="0" bIns="0" rtlCol="0">
            <a:spAutoFit/>
          </a:bodyPr>
          <a:lstStyle/>
          <a:p>
            <a:pPr marL="74295" indent="-564515" algn="just">
              <a:spcBef>
                <a:spcPts val="2035"/>
              </a:spcBef>
              <a:spcAft>
                <a:spcPts val="0"/>
              </a:spcAft>
              <a:tabLst>
                <a:tab pos="638810" algn="l"/>
              </a:tabLst>
            </a:pPr>
            <a:r>
              <a:rPr lang="en-US" sz="2400" b="0" dirty="0">
                <a:solidFill>
                  <a:schemeClr val="bg1"/>
                </a:solidFill>
                <a:effectLst/>
                <a:latin typeface="Times New Roman" panose="02020603050405020304" pitchFamily="18" charset="0"/>
                <a:ea typeface="Arial" panose="020B0604020202020204" pitchFamily="34" charset="0"/>
              </a:rPr>
              <a:t> Develop a web application aimed at visualizing and forecasting stock market data to assist investors in making informed decisions. In the ever-changing realm of stock markets, investors grapple with the daunting task of sifting through copious historical data, spotting trends, and making accurate predictions about future stock prices. Existing tools often lack the sophistication and user-friendliness required for such analysis, leaving investors without adequate support. </a:t>
            </a:r>
            <a:endParaRPr lang="en-IN" sz="2400" b="1" dirty="0">
              <a:solidFill>
                <a:schemeClr val="bg1"/>
              </a:solidFill>
              <a:effectLst/>
              <a:latin typeface="Arial" panose="020B0604020202020204" pitchFamily="34" charset="0"/>
              <a:ea typeface="Arial" panose="020B0604020202020204" pitchFamily="34" charset="0"/>
            </a:endParaRPr>
          </a:p>
        </p:txBody>
      </p:sp>
      <p:sp>
        <p:nvSpPr>
          <p:cNvPr id="11" name="object 11"/>
          <p:cNvSpPr/>
          <p:nvPr/>
        </p:nvSpPr>
        <p:spPr>
          <a:xfrm>
            <a:off x="5610047" y="3650094"/>
            <a:ext cx="4048125" cy="95250"/>
          </a:xfrm>
          <a:custGeom>
            <a:avLst/>
            <a:gdLst/>
            <a:ahLst/>
            <a:cxnLst/>
            <a:rect l="l" t="t" r="r" b="b"/>
            <a:pathLst>
              <a:path w="4048125" h="95250">
                <a:moveTo>
                  <a:pt x="4048125" y="0"/>
                </a:moveTo>
                <a:lnTo>
                  <a:pt x="0" y="0"/>
                </a:lnTo>
                <a:lnTo>
                  <a:pt x="0" y="95250"/>
                </a:lnTo>
                <a:lnTo>
                  <a:pt x="4048125" y="95250"/>
                </a:lnTo>
                <a:lnTo>
                  <a:pt x="4048125" y="0"/>
                </a:lnTo>
                <a:close/>
              </a:path>
            </a:pathLst>
          </a:custGeom>
          <a:solidFill>
            <a:srgbClr val="70B1DA"/>
          </a:solidFill>
        </p:spPr>
        <p:txBody>
          <a:bodyPr wrap="square" lIns="0" tIns="0" rIns="0" bIns="0" rtlCol="0"/>
          <a:lstStyle/>
          <a:p>
            <a:endParaRPr dirty="0"/>
          </a:p>
        </p:txBody>
      </p:sp>
    </p:spTree>
    <p:extLst>
      <p:ext uri="{BB962C8B-B14F-4D97-AF65-F5344CB8AC3E}">
        <p14:creationId xmlns:p14="http://schemas.microsoft.com/office/powerpoint/2010/main" val="1271275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67504" y="0"/>
            <a:ext cx="7620634" cy="5420995"/>
            <a:chOff x="10667504" y="0"/>
            <a:chExt cx="7620634" cy="5420995"/>
          </a:xfrm>
        </p:grpSpPr>
        <p:sp>
          <p:nvSpPr>
            <p:cNvPr id="3" name="object 3"/>
            <p:cNvSpPr/>
            <p:nvPr/>
          </p:nvSpPr>
          <p:spPr>
            <a:xfrm>
              <a:off x="11205248" y="12"/>
              <a:ext cx="7082790" cy="5093970"/>
            </a:xfrm>
            <a:custGeom>
              <a:avLst/>
              <a:gdLst/>
              <a:ahLst/>
              <a:cxnLst/>
              <a:rect l="l" t="t" r="r" b="b"/>
              <a:pathLst>
                <a:path w="7082790" h="5093970">
                  <a:moveTo>
                    <a:pt x="2938869" y="3168294"/>
                  </a:moveTo>
                  <a:lnTo>
                    <a:pt x="1738325" y="1965236"/>
                  </a:lnTo>
                  <a:lnTo>
                    <a:pt x="0" y="3703548"/>
                  </a:lnTo>
                  <a:lnTo>
                    <a:pt x="1200569" y="4906607"/>
                  </a:lnTo>
                  <a:lnTo>
                    <a:pt x="2938869" y="3168294"/>
                  </a:lnTo>
                  <a:close/>
                </a:path>
                <a:path w="7082790" h="5093970">
                  <a:moveTo>
                    <a:pt x="7082701" y="558749"/>
                  </a:moveTo>
                  <a:lnTo>
                    <a:pt x="6523952" y="0"/>
                  </a:lnTo>
                  <a:lnTo>
                    <a:pt x="3813949" y="0"/>
                  </a:lnTo>
                  <a:lnTo>
                    <a:pt x="1944712" y="1869198"/>
                  </a:lnTo>
                  <a:lnTo>
                    <a:pt x="5168989" y="5093411"/>
                  </a:lnTo>
                  <a:lnTo>
                    <a:pt x="7082701" y="3179661"/>
                  </a:lnTo>
                  <a:lnTo>
                    <a:pt x="7082701" y="558749"/>
                  </a:lnTo>
                  <a:close/>
                </a:path>
              </a:pathLst>
            </a:custGeom>
            <a:solidFill>
              <a:srgbClr val="70B1DA"/>
            </a:solidFill>
          </p:spPr>
          <p:txBody>
            <a:bodyPr wrap="square" lIns="0" tIns="0" rIns="0" bIns="0" rtlCol="0"/>
            <a:lstStyle/>
            <a:p>
              <a:endParaRPr dirty="0"/>
            </a:p>
          </p:txBody>
        </p:sp>
        <p:sp>
          <p:nvSpPr>
            <p:cNvPr id="4" name="object 4"/>
            <p:cNvSpPr/>
            <p:nvPr/>
          </p:nvSpPr>
          <p:spPr>
            <a:xfrm>
              <a:off x="10667504" y="1429994"/>
              <a:ext cx="2371090" cy="2371725"/>
            </a:xfrm>
            <a:custGeom>
              <a:avLst/>
              <a:gdLst/>
              <a:ahLst/>
              <a:cxnLst/>
              <a:rect l="l" t="t" r="r" b="b"/>
              <a:pathLst>
                <a:path w="2371090" h="2371725">
                  <a:moveTo>
                    <a:pt x="1738312" y="0"/>
                  </a:moveTo>
                  <a:lnTo>
                    <a:pt x="0" y="1738312"/>
                  </a:lnTo>
                  <a:lnTo>
                    <a:pt x="632790" y="2371115"/>
                  </a:lnTo>
                  <a:lnTo>
                    <a:pt x="2371077" y="630301"/>
                  </a:lnTo>
                  <a:lnTo>
                    <a:pt x="1738312" y="0"/>
                  </a:lnTo>
                  <a:close/>
                </a:path>
              </a:pathLst>
            </a:custGeom>
            <a:solidFill>
              <a:srgbClr val="484C68"/>
            </a:solidFill>
          </p:spPr>
          <p:txBody>
            <a:bodyPr wrap="square" lIns="0" tIns="0" rIns="0" bIns="0" rtlCol="0"/>
            <a:lstStyle/>
            <a:p>
              <a:endParaRPr dirty="0"/>
            </a:p>
          </p:txBody>
        </p:sp>
        <p:sp>
          <p:nvSpPr>
            <p:cNvPr id="5" name="object 5"/>
            <p:cNvSpPr/>
            <p:nvPr/>
          </p:nvSpPr>
          <p:spPr>
            <a:xfrm>
              <a:off x="16535019" y="3474669"/>
              <a:ext cx="1753235" cy="1946275"/>
            </a:xfrm>
            <a:custGeom>
              <a:avLst/>
              <a:gdLst/>
              <a:ahLst/>
              <a:cxnLst/>
              <a:rect l="l" t="t" r="r" b="b"/>
              <a:pathLst>
                <a:path w="1753234" h="1946275">
                  <a:moveTo>
                    <a:pt x="1752992" y="0"/>
                  </a:moveTo>
                  <a:lnTo>
                    <a:pt x="0" y="1751456"/>
                  </a:lnTo>
                  <a:lnTo>
                    <a:pt x="194691" y="1946186"/>
                  </a:lnTo>
                  <a:lnTo>
                    <a:pt x="1752992" y="386511"/>
                  </a:lnTo>
                  <a:lnTo>
                    <a:pt x="1752992" y="0"/>
                  </a:lnTo>
                  <a:close/>
                </a:path>
              </a:pathLst>
            </a:custGeom>
            <a:solidFill>
              <a:srgbClr val="70B1DA"/>
            </a:solidFill>
          </p:spPr>
          <p:txBody>
            <a:bodyPr wrap="square" lIns="0" tIns="0" rIns="0" bIns="0" rtlCol="0"/>
            <a:lstStyle/>
            <a:p>
              <a:endParaRPr dirty="0"/>
            </a:p>
          </p:txBody>
        </p:sp>
      </p:grpSp>
      <p:grpSp>
        <p:nvGrpSpPr>
          <p:cNvPr id="6" name="object 6"/>
          <p:cNvGrpSpPr/>
          <p:nvPr/>
        </p:nvGrpSpPr>
        <p:grpSpPr>
          <a:xfrm>
            <a:off x="0" y="4062768"/>
            <a:ext cx="4617085" cy="6224270"/>
            <a:chOff x="0" y="4062768"/>
            <a:chExt cx="4617085" cy="6224270"/>
          </a:xfrm>
        </p:grpSpPr>
        <p:sp>
          <p:nvSpPr>
            <p:cNvPr id="7" name="object 7"/>
            <p:cNvSpPr/>
            <p:nvPr/>
          </p:nvSpPr>
          <p:spPr>
            <a:xfrm>
              <a:off x="0" y="6801866"/>
              <a:ext cx="4617085" cy="3485515"/>
            </a:xfrm>
            <a:custGeom>
              <a:avLst/>
              <a:gdLst/>
              <a:ahLst/>
              <a:cxnLst/>
              <a:rect l="l" t="t" r="r" b="b"/>
              <a:pathLst>
                <a:path w="4617085" h="3485515">
                  <a:moveTo>
                    <a:pt x="1392351" y="0"/>
                  </a:moveTo>
                  <a:lnTo>
                    <a:pt x="0" y="1391813"/>
                  </a:lnTo>
                  <a:lnTo>
                    <a:pt x="0" y="3485132"/>
                  </a:lnTo>
                  <a:lnTo>
                    <a:pt x="4354500" y="3485132"/>
                  </a:lnTo>
                  <a:lnTo>
                    <a:pt x="4616551" y="3222979"/>
                  </a:lnTo>
                  <a:lnTo>
                    <a:pt x="1392351" y="0"/>
                  </a:lnTo>
                  <a:close/>
                </a:path>
              </a:pathLst>
            </a:custGeom>
            <a:solidFill>
              <a:srgbClr val="484C68"/>
            </a:solidFill>
          </p:spPr>
          <p:txBody>
            <a:bodyPr wrap="square" lIns="0" tIns="0" rIns="0" bIns="0" rtlCol="0"/>
            <a:lstStyle/>
            <a:p>
              <a:endParaRPr dirty="0"/>
            </a:p>
          </p:txBody>
        </p:sp>
        <p:sp>
          <p:nvSpPr>
            <p:cNvPr id="8" name="object 8"/>
            <p:cNvSpPr/>
            <p:nvPr/>
          </p:nvSpPr>
          <p:spPr>
            <a:xfrm>
              <a:off x="0" y="4062768"/>
              <a:ext cx="1925955" cy="3851910"/>
            </a:xfrm>
            <a:custGeom>
              <a:avLst/>
              <a:gdLst/>
              <a:ahLst/>
              <a:cxnLst/>
              <a:rect l="l" t="t" r="r" b="b"/>
              <a:pathLst>
                <a:path w="1925955" h="3851909">
                  <a:moveTo>
                    <a:pt x="0" y="0"/>
                  </a:moveTo>
                  <a:lnTo>
                    <a:pt x="0" y="3851856"/>
                  </a:lnTo>
                  <a:lnTo>
                    <a:pt x="1925929" y="1925929"/>
                  </a:lnTo>
                  <a:lnTo>
                    <a:pt x="0" y="0"/>
                  </a:lnTo>
                  <a:close/>
                </a:path>
              </a:pathLst>
            </a:custGeom>
            <a:solidFill>
              <a:srgbClr val="70B1DA"/>
            </a:solidFill>
          </p:spPr>
          <p:txBody>
            <a:bodyPr wrap="square" lIns="0" tIns="0" rIns="0" bIns="0" rtlCol="0"/>
            <a:lstStyle/>
            <a:p>
              <a:endParaRPr dirty="0"/>
            </a:p>
          </p:txBody>
        </p:sp>
      </p:grpSp>
      <p:sp>
        <p:nvSpPr>
          <p:cNvPr id="9" name="object 9"/>
          <p:cNvSpPr txBox="1">
            <a:spLocks noGrp="1"/>
          </p:cNvSpPr>
          <p:nvPr>
            <p:ph type="title"/>
          </p:nvPr>
        </p:nvSpPr>
        <p:spPr>
          <a:xfrm>
            <a:off x="-366357" y="595193"/>
            <a:ext cx="6927138" cy="644407"/>
          </a:xfrm>
          <a:prstGeom prst="rect">
            <a:avLst/>
          </a:prstGeom>
        </p:spPr>
        <p:txBody>
          <a:bodyPr vert="horz" wrap="square" lIns="0" tIns="15875" rIns="0" bIns="0" rtlCol="0">
            <a:spAutoFit/>
          </a:bodyPr>
          <a:lstStyle/>
          <a:p>
            <a:pPr marR="5080" algn="r">
              <a:lnSpc>
                <a:spcPts val="4850"/>
              </a:lnSpc>
              <a:spcBef>
                <a:spcPts val="125"/>
              </a:spcBef>
            </a:pPr>
            <a:r>
              <a:rPr lang="en-IN" spc="165" dirty="0"/>
              <a:t>LITERATURE REVIEW</a:t>
            </a:r>
            <a:endParaRPr spc="165" dirty="0"/>
          </a:p>
        </p:txBody>
      </p:sp>
      <p:sp>
        <p:nvSpPr>
          <p:cNvPr id="10" name="object 10"/>
          <p:cNvSpPr txBox="1"/>
          <p:nvPr/>
        </p:nvSpPr>
        <p:spPr>
          <a:xfrm>
            <a:off x="938847" y="1490930"/>
            <a:ext cx="16916400" cy="8476616"/>
          </a:xfrm>
          <a:prstGeom prst="rect">
            <a:avLst/>
          </a:prstGeom>
        </p:spPr>
        <p:txBody>
          <a:bodyPr vert="horz" wrap="square" lIns="0" tIns="15875" rIns="0" bIns="0" rtlCol="0">
            <a:spAutoFit/>
          </a:bodyPr>
          <a:lstStyle/>
          <a:p>
            <a:pPr algn="just">
              <a:lnSpc>
                <a:spcPct val="115000"/>
              </a:lnSpc>
            </a:pPr>
            <a:r>
              <a:rPr lang="en-IN" sz="2400" dirty="0">
                <a:solidFill>
                  <a:schemeClr val="bg1"/>
                </a:solidFill>
                <a:effectLst/>
                <a:latin typeface="Times New Roman" panose="02020603050405020304" pitchFamily="18" charset="0"/>
                <a:ea typeface="Times New Roman" panose="02020603050405020304" pitchFamily="18" charset="0"/>
              </a:rPr>
              <a:t>Quantitative finance has witnessed a paradigm shift with the advent of machine learning algorithms, which offer sophisticated methods for forecasting asset prices, managing portfolios, and optimizing investment strategies. Traditional linear models have been supplemented by complex algorithms like neural networks, gradient boosted regression trees, and support vector machines, enabling the detection of non-linear patterns and intricate relationships in financial data.</a:t>
            </a:r>
          </a:p>
          <a:p>
            <a:pPr algn="just">
              <a:lnSpc>
                <a:spcPct val="115000"/>
              </a:lnSpc>
            </a:pPr>
            <a:r>
              <a:rPr lang="en-IN" sz="2400" dirty="0">
                <a:solidFill>
                  <a:schemeClr val="bg1"/>
                </a:solidFill>
                <a:effectLst/>
                <a:latin typeface="Times New Roman" panose="02020603050405020304" pitchFamily="18" charset="0"/>
                <a:ea typeface="Times New Roman" panose="02020603050405020304" pitchFamily="18" charset="0"/>
              </a:rPr>
              <a:t> </a:t>
            </a:r>
          </a:p>
          <a:p>
            <a:pPr algn="just">
              <a:lnSpc>
                <a:spcPct val="115000"/>
              </a:lnSpc>
            </a:pPr>
            <a:r>
              <a:rPr lang="en-IN" sz="2400" dirty="0" err="1">
                <a:solidFill>
                  <a:schemeClr val="bg1"/>
                </a:solidFill>
                <a:effectLst/>
                <a:latin typeface="Times New Roman" panose="02020603050405020304" pitchFamily="18" charset="0"/>
                <a:ea typeface="Times New Roman" panose="02020603050405020304" pitchFamily="18" charset="0"/>
              </a:rPr>
              <a:t>MOGHARa</a:t>
            </a:r>
            <a:r>
              <a:rPr lang="en-IN" sz="2400" dirty="0">
                <a:solidFill>
                  <a:schemeClr val="bg1"/>
                </a:solidFill>
                <a:effectLst/>
                <a:latin typeface="Times New Roman" panose="02020603050405020304" pitchFamily="18" charset="0"/>
                <a:ea typeface="Times New Roman" panose="02020603050405020304" pitchFamily="18" charset="0"/>
              </a:rPr>
              <a:t> and </a:t>
            </a:r>
            <a:r>
              <a:rPr lang="en-IN" sz="2400" dirty="0" err="1">
                <a:solidFill>
                  <a:schemeClr val="bg1"/>
                </a:solidFill>
                <a:effectLst/>
                <a:latin typeface="Times New Roman" panose="02020603050405020304" pitchFamily="18" charset="0"/>
                <a:ea typeface="Times New Roman" panose="02020603050405020304" pitchFamily="18" charset="0"/>
              </a:rPr>
              <a:t>HAMICHEb's</a:t>
            </a:r>
            <a:r>
              <a:rPr lang="en-IN" sz="2400" dirty="0">
                <a:solidFill>
                  <a:schemeClr val="bg1"/>
                </a:solidFill>
                <a:effectLst/>
                <a:latin typeface="Times New Roman" panose="02020603050405020304" pitchFamily="18" charset="0"/>
                <a:ea typeface="Times New Roman" panose="02020603050405020304" pitchFamily="18" charset="0"/>
              </a:rPr>
              <a:t> study leverages LSTM, a specialized form of RNN capable of retaining long-term dependencies in sequential data, making it particularly suitable for time series forecasting. The authors utilize a dataset comprising daily opening prices of two stocks, GOOGL and NKE, extracted from Yahoo Finance. They partition the data into training and testing sets, employing mean squared error as the optimization metric during model training. Experiments are conducted with varying numbers of epochs to assess the impact on predictive performance.</a:t>
            </a:r>
          </a:p>
          <a:p>
            <a:pPr algn="just">
              <a:lnSpc>
                <a:spcPct val="115000"/>
              </a:lnSpc>
            </a:pPr>
            <a:endParaRPr lang="en-IN" sz="2400" dirty="0">
              <a:solidFill>
                <a:schemeClr val="bg1"/>
              </a:solidFill>
              <a:effectLst/>
              <a:latin typeface="Times New Roman" panose="02020603050405020304" pitchFamily="18" charset="0"/>
              <a:ea typeface="Times New Roman" panose="02020603050405020304" pitchFamily="18" charset="0"/>
            </a:endParaRPr>
          </a:p>
          <a:p>
            <a:pPr algn="just">
              <a:lnSpc>
                <a:spcPct val="115000"/>
              </a:lnSpc>
            </a:pPr>
            <a:r>
              <a:rPr lang="en-IN" sz="2400" dirty="0">
                <a:solidFill>
                  <a:schemeClr val="bg1"/>
                </a:solidFill>
                <a:effectLst/>
                <a:latin typeface="Times New Roman" panose="02020603050405020304" pitchFamily="18" charset="0"/>
                <a:ea typeface="Times New Roman" panose="02020603050405020304" pitchFamily="18" charset="0"/>
              </a:rPr>
              <a:t>The findings reveal that the choice of epochs significantly influences the model's ability to accurately forecast stock prices. Training with fewer data points but more epochs demonstrate improvements in forecasting accuracy. However, challenges arise from shifts in data nature, such as increased volatility or changes in asset behaviour, which may impact the model's performance. Despite these challenges, the LSTM-based approach shows promise in tracking the evolution of opening prices for both GOOGL and NKE assets.</a:t>
            </a:r>
          </a:p>
          <a:p>
            <a:pPr algn="just">
              <a:lnSpc>
                <a:spcPct val="115000"/>
              </a:lnSpc>
            </a:pPr>
            <a:r>
              <a:rPr lang="en-IN" sz="2400" dirty="0">
                <a:solidFill>
                  <a:schemeClr val="bg1"/>
                </a:solidFill>
                <a:effectLst/>
                <a:latin typeface="Times New Roman" panose="02020603050405020304" pitchFamily="18" charset="0"/>
                <a:ea typeface="Times New Roman" panose="02020603050405020304" pitchFamily="18" charset="0"/>
              </a:rPr>
              <a:t>In conclusion, </a:t>
            </a:r>
            <a:r>
              <a:rPr lang="en-IN" sz="2400" dirty="0" err="1">
                <a:solidFill>
                  <a:schemeClr val="bg1"/>
                </a:solidFill>
                <a:effectLst/>
                <a:latin typeface="Times New Roman" panose="02020603050405020304" pitchFamily="18" charset="0"/>
                <a:ea typeface="Times New Roman" panose="02020603050405020304" pitchFamily="18" charset="0"/>
              </a:rPr>
              <a:t>MOGHARa</a:t>
            </a:r>
            <a:r>
              <a:rPr lang="en-IN" sz="2400" dirty="0">
                <a:solidFill>
                  <a:schemeClr val="bg1"/>
                </a:solidFill>
                <a:effectLst/>
                <a:latin typeface="Times New Roman" panose="02020603050405020304" pitchFamily="18" charset="0"/>
                <a:ea typeface="Times New Roman" panose="02020603050405020304" pitchFamily="18" charset="0"/>
              </a:rPr>
              <a:t> and </a:t>
            </a:r>
            <a:r>
              <a:rPr lang="en-IN" sz="2400" dirty="0" err="1">
                <a:solidFill>
                  <a:schemeClr val="bg1"/>
                </a:solidFill>
                <a:effectLst/>
                <a:latin typeface="Times New Roman" panose="02020603050405020304" pitchFamily="18" charset="0"/>
                <a:ea typeface="Times New Roman" panose="02020603050405020304" pitchFamily="18" charset="0"/>
              </a:rPr>
              <a:t>HAMICHEb's</a:t>
            </a:r>
            <a:r>
              <a:rPr lang="en-IN" sz="2400" dirty="0">
                <a:solidFill>
                  <a:schemeClr val="bg1"/>
                </a:solidFill>
                <a:effectLst/>
                <a:latin typeface="Times New Roman" panose="02020603050405020304" pitchFamily="18" charset="0"/>
                <a:ea typeface="Times New Roman" panose="02020603050405020304" pitchFamily="18" charset="0"/>
              </a:rPr>
              <a:t> research underscores the potential of LSTM-based models in enhancing stock market predictions. The study contributes to the growing body of literature on the application of machine learning in quantitative finance, highlighting the importance of optimizing dataset selection and training epochs to maximize prediction accuracy. Future endeavours aim to refine model parameters and explore additional factors to further improve forecasting performance and adaptability to </a:t>
            </a:r>
          </a:p>
          <a:p>
            <a:pPr algn="just">
              <a:lnSpc>
                <a:spcPct val="115000"/>
              </a:lnSpc>
            </a:pPr>
            <a:r>
              <a:rPr lang="en-IN" sz="2400" dirty="0">
                <a:solidFill>
                  <a:schemeClr val="bg1"/>
                </a:solidFill>
                <a:effectLst/>
                <a:latin typeface="Times New Roman" panose="02020603050405020304" pitchFamily="18" charset="0"/>
                <a:ea typeface="Times New Roman" panose="02020603050405020304" pitchFamily="18" charset="0"/>
              </a:rPr>
              <a:t>dynamic market conditions.</a:t>
            </a:r>
          </a:p>
        </p:txBody>
      </p:sp>
      <p:sp>
        <p:nvSpPr>
          <p:cNvPr id="11" name="object 11"/>
          <p:cNvSpPr/>
          <p:nvPr/>
        </p:nvSpPr>
        <p:spPr>
          <a:xfrm>
            <a:off x="938847" y="1334744"/>
            <a:ext cx="4048125" cy="95250"/>
          </a:xfrm>
          <a:custGeom>
            <a:avLst/>
            <a:gdLst/>
            <a:ahLst/>
            <a:cxnLst/>
            <a:rect l="l" t="t" r="r" b="b"/>
            <a:pathLst>
              <a:path w="4048125" h="95250">
                <a:moveTo>
                  <a:pt x="4048125" y="0"/>
                </a:moveTo>
                <a:lnTo>
                  <a:pt x="0" y="0"/>
                </a:lnTo>
                <a:lnTo>
                  <a:pt x="0" y="95250"/>
                </a:lnTo>
                <a:lnTo>
                  <a:pt x="4048125" y="95250"/>
                </a:lnTo>
                <a:lnTo>
                  <a:pt x="4048125" y="0"/>
                </a:lnTo>
                <a:close/>
              </a:path>
            </a:pathLst>
          </a:custGeom>
          <a:solidFill>
            <a:srgbClr val="70B1DA"/>
          </a:solidFill>
        </p:spPr>
        <p:txBody>
          <a:bodyPr wrap="square" lIns="0" tIns="0" rIns="0" bIns="0" rtlCol="0"/>
          <a:lstStyle/>
          <a:p>
            <a:endParaRPr dirty="0"/>
          </a:p>
        </p:txBody>
      </p:sp>
    </p:spTree>
    <p:extLst>
      <p:ext uri="{BB962C8B-B14F-4D97-AF65-F5344CB8AC3E}">
        <p14:creationId xmlns:p14="http://schemas.microsoft.com/office/powerpoint/2010/main" val="1769577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2566035" cy="2669540"/>
          </a:xfrm>
          <a:custGeom>
            <a:avLst/>
            <a:gdLst/>
            <a:ahLst/>
            <a:cxnLst/>
            <a:rect l="l" t="t" r="r" b="b"/>
            <a:pathLst>
              <a:path w="2566035" h="2669540">
                <a:moveTo>
                  <a:pt x="1634963" y="0"/>
                </a:moveTo>
                <a:lnTo>
                  <a:pt x="19854" y="0"/>
                </a:lnTo>
                <a:lnTo>
                  <a:pt x="0" y="19854"/>
                </a:lnTo>
                <a:lnTo>
                  <a:pt x="0" y="1841659"/>
                </a:lnTo>
                <a:lnTo>
                  <a:pt x="827410" y="2669069"/>
                </a:lnTo>
                <a:lnTo>
                  <a:pt x="2565717" y="930756"/>
                </a:lnTo>
                <a:lnTo>
                  <a:pt x="1634963" y="0"/>
                </a:lnTo>
                <a:close/>
              </a:path>
            </a:pathLst>
          </a:custGeom>
          <a:solidFill>
            <a:srgbClr val="484C68"/>
          </a:solidFill>
        </p:spPr>
        <p:txBody>
          <a:bodyPr wrap="square" lIns="0" tIns="0" rIns="0" bIns="0" rtlCol="0"/>
          <a:lstStyle/>
          <a:p>
            <a:endParaRPr dirty="0"/>
          </a:p>
        </p:txBody>
      </p:sp>
      <p:grpSp>
        <p:nvGrpSpPr>
          <p:cNvPr id="3" name="object 3"/>
          <p:cNvGrpSpPr/>
          <p:nvPr/>
        </p:nvGrpSpPr>
        <p:grpSpPr>
          <a:xfrm>
            <a:off x="0" y="2994931"/>
            <a:ext cx="7437755" cy="7292340"/>
            <a:chOff x="0" y="2994931"/>
            <a:chExt cx="7437755" cy="7292340"/>
          </a:xfrm>
        </p:grpSpPr>
        <p:sp>
          <p:nvSpPr>
            <p:cNvPr id="4" name="object 4"/>
            <p:cNvSpPr/>
            <p:nvPr/>
          </p:nvSpPr>
          <p:spPr>
            <a:xfrm>
              <a:off x="989096" y="6364935"/>
              <a:ext cx="6448425" cy="3922395"/>
            </a:xfrm>
            <a:custGeom>
              <a:avLst/>
              <a:gdLst/>
              <a:ahLst/>
              <a:cxnLst/>
              <a:rect l="l" t="t" r="r" b="b"/>
              <a:pathLst>
                <a:path w="6448425" h="3922395">
                  <a:moveTo>
                    <a:pt x="3225462" y="0"/>
                  </a:moveTo>
                  <a:lnTo>
                    <a:pt x="0" y="3224212"/>
                  </a:lnTo>
                  <a:lnTo>
                    <a:pt x="698120" y="3922062"/>
                  </a:lnTo>
                  <a:lnTo>
                    <a:pt x="5750849" y="3922062"/>
                  </a:lnTo>
                  <a:lnTo>
                    <a:pt x="6448424" y="3224206"/>
                  </a:lnTo>
                  <a:lnTo>
                    <a:pt x="3225462" y="0"/>
                  </a:lnTo>
                  <a:close/>
                </a:path>
              </a:pathLst>
            </a:custGeom>
            <a:solidFill>
              <a:srgbClr val="484C68"/>
            </a:solidFill>
          </p:spPr>
          <p:txBody>
            <a:bodyPr wrap="square" lIns="0" tIns="0" rIns="0" bIns="0" rtlCol="0"/>
            <a:lstStyle/>
            <a:p>
              <a:endParaRPr dirty="0"/>
            </a:p>
          </p:txBody>
        </p:sp>
        <p:sp>
          <p:nvSpPr>
            <p:cNvPr id="5" name="object 5"/>
            <p:cNvSpPr/>
            <p:nvPr/>
          </p:nvSpPr>
          <p:spPr>
            <a:xfrm>
              <a:off x="0" y="2994931"/>
              <a:ext cx="4050029" cy="6448425"/>
            </a:xfrm>
            <a:custGeom>
              <a:avLst/>
              <a:gdLst/>
              <a:ahLst/>
              <a:cxnLst/>
              <a:rect l="l" t="t" r="r" b="b"/>
              <a:pathLst>
                <a:path w="4050029" h="6448425">
                  <a:moveTo>
                    <a:pt x="825813" y="0"/>
                  </a:moveTo>
                  <a:lnTo>
                    <a:pt x="0" y="826135"/>
                  </a:lnTo>
                  <a:lnTo>
                    <a:pt x="0" y="5622928"/>
                  </a:lnTo>
                  <a:lnTo>
                    <a:pt x="825817" y="6448424"/>
                  </a:lnTo>
                  <a:lnTo>
                    <a:pt x="4050029" y="3225465"/>
                  </a:lnTo>
                  <a:lnTo>
                    <a:pt x="825813" y="0"/>
                  </a:lnTo>
                  <a:close/>
                </a:path>
              </a:pathLst>
            </a:custGeom>
            <a:solidFill>
              <a:srgbClr val="70B1DA"/>
            </a:solidFill>
          </p:spPr>
          <p:txBody>
            <a:bodyPr wrap="square" lIns="0" tIns="0" rIns="0" bIns="0" rtlCol="0"/>
            <a:lstStyle/>
            <a:p>
              <a:endParaRPr dirty="0"/>
            </a:p>
          </p:txBody>
        </p:sp>
      </p:grpSp>
      <p:sp>
        <p:nvSpPr>
          <p:cNvPr id="6" name="object 6"/>
          <p:cNvSpPr txBox="1">
            <a:spLocks noGrp="1"/>
          </p:cNvSpPr>
          <p:nvPr>
            <p:ph type="title"/>
          </p:nvPr>
        </p:nvSpPr>
        <p:spPr>
          <a:xfrm>
            <a:off x="7245350" y="1334770"/>
            <a:ext cx="6705600" cy="1054100"/>
          </a:xfrm>
          <a:prstGeom prst="rect">
            <a:avLst/>
          </a:prstGeom>
        </p:spPr>
        <p:txBody>
          <a:bodyPr vert="horz" wrap="square" lIns="0" tIns="12700" rIns="0" bIns="0" rtlCol="0">
            <a:spAutoFit/>
          </a:bodyPr>
          <a:lstStyle/>
          <a:p>
            <a:pPr marL="12700">
              <a:lnSpc>
                <a:spcPct val="100000"/>
              </a:lnSpc>
              <a:spcBef>
                <a:spcPts val="100"/>
              </a:spcBef>
            </a:pPr>
            <a:r>
              <a:rPr lang="en-IN" sz="6750" dirty="0"/>
              <a:t>Basic Stock Terms</a:t>
            </a:r>
            <a:endParaRPr sz="6750" dirty="0"/>
          </a:p>
        </p:txBody>
      </p:sp>
      <p:sp>
        <p:nvSpPr>
          <p:cNvPr id="7" name="object 7"/>
          <p:cNvSpPr txBox="1"/>
          <p:nvPr/>
        </p:nvSpPr>
        <p:spPr>
          <a:xfrm>
            <a:off x="1283017" y="2746958"/>
            <a:ext cx="16230599" cy="7042312"/>
          </a:xfrm>
          <a:prstGeom prst="rect">
            <a:avLst/>
          </a:prstGeom>
        </p:spPr>
        <p:txBody>
          <a:bodyPr vert="horz" wrap="square" lIns="0" tIns="24765" rIns="0" bIns="0" rtlCol="0">
            <a:spAutoFit/>
          </a:bodyPr>
          <a:lstStyle/>
          <a:p>
            <a:pPr marL="457200" indent="-457200" algn="just">
              <a:buFont typeface="Arial" panose="020B0604020202020204" pitchFamily="34" charset="0"/>
              <a:buChar char="•"/>
            </a:pPr>
            <a:r>
              <a:rPr lang="en-US" sz="2400" b="1" i="0" dirty="0">
                <a:solidFill>
                  <a:schemeClr val="bg1"/>
                </a:solidFill>
                <a:effectLst/>
                <a:latin typeface="Söhne"/>
              </a:rPr>
              <a:t>Date</a:t>
            </a:r>
            <a:r>
              <a:rPr lang="en-US" sz="2400" b="0" i="0" dirty="0">
                <a:solidFill>
                  <a:schemeClr val="bg1"/>
                </a:solidFill>
                <a:effectLst/>
                <a:latin typeface="Söhne"/>
              </a:rPr>
              <a:t>: This column represents the date of the trading session. Each row corresponds to a specific date on which trading occurred.</a:t>
            </a:r>
          </a:p>
          <a:p>
            <a:pPr marL="457200" indent="-457200" algn="just">
              <a:buFont typeface="Arial" panose="020B0604020202020204" pitchFamily="34" charset="0"/>
              <a:buChar char="•"/>
            </a:pPr>
            <a:endParaRPr lang="en-US" sz="2400" b="0" i="0" dirty="0">
              <a:solidFill>
                <a:schemeClr val="bg1"/>
              </a:solidFill>
              <a:effectLst/>
              <a:latin typeface="Söhne"/>
            </a:endParaRPr>
          </a:p>
          <a:p>
            <a:pPr marL="457200" indent="-457200" algn="just">
              <a:buFont typeface="Arial" panose="020B0604020202020204" pitchFamily="34" charset="0"/>
              <a:buChar char="•"/>
            </a:pPr>
            <a:r>
              <a:rPr lang="en-US" sz="2400" b="1" i="0" dirty="0">
                <a:solidFill>
                  <a:schemeClr val="bg1"/>
                </a:solidFill>
                <a:effectLst/>
                <a:latin typeface="Söhne"/>
              </a:rPr>
              <a:t>Open</a:t>
            </a:r>
            <a:r>
              <a:rPr lang="en-US" sz="2400" b="0" i="0" dirty="0">
                <a:solidFill>
                  <a:schemeClr val="bg1"/>
                </a:solidFill>
                <a:effectLst/>
                <a:latin typeface="Söhne"/>
              </a:rPr>
              <a:t>: This column indicates the opening price of the stock for the trading session. The opening price is the first price at which the stock was traded when the market opened on that particular date.</a:t>
            </a:r>
          </a:p>
          <a:p>
            <a:pPr marL="457200" indent="-457200" algn="just">
              <a:buFont typeface="Arial" panose="020B0604020202020204" pitchFamily="34" charset="0"/>
              <a:buChar char="•"/>
            </a:pPr>
            <a:endParaRPr lang="en-US" sz="2400" b="0" i="0" dirty="0">
              <a:solidFill>
                <a:schemeClr val="bg1"/>
              </a:solidFill>
              <a:effectLst/>
              <a:latin typeface="Söhne"/>
            </a:endParaRPr>
          </a:p>
          <a:p>
            <a:pPr marL="457200" indent="-457200" algn="just">
              <a:buFont typeface="Arial" panose="020B0604020202020204" pitchFamily="34" charset="0"/>
              <a:buChar char="•"/>
            </a:pPr>
            <a:r>
              <a:rPr lang="en-US" sz="2400" b="1" i="0" dirty="0">
                <a:solidFill>
                  <a:schemeClr val="bg1"/>
                </a:solidFill>
                <a:effectLst/>
                <a:latin typeface="Söhne"/>
              </a:rPr>
              <a:t>High</a:t>
            </a:r>
            <a:r>
              <a:rPr lang="en-US" sz="2400" b="0" i="0" dirty="0">
                <a:solidFill>
                  <a:schemeClr val="bg1"/>
                </a:solidFill>
                <a:effectLst/>
                <a:latin typeface="Söhne"/>
              </a:rPr>
              <a:t>: This column represents the highest price at which the stock traded during the trading session on the given date. It reflects the peak price reached by the stock during the day.</a:t>
            </a:r>
          </a:p>
          <a:p>
            <a:pPr marL="457200" indent="-457200" algn="just">
              <a:buFont typeface="Arial" panose="020B0604020202020204" pitchFamily="34" charset="0"/>
              <a:buChar char="•"/>
            </a:pPr>
            <a:endParaRPr lang="en-US" sz="2400" b="0" i="0" dirty="0">
              <a:solidFill>
                <a:schemeClr val="bg1"/>
              </a:solidFill>
              <a:effectLst/>
              <a:latin typeface="Söhne"/>
            </a:endParaRPr>
          </a:p>
          <a:p>
            <a:pPr marL="457200" indent="-457200" algn="just">
              <a:buFont typeface="Arial" panose="020B0604020202020204" pitchFamily="34" charset="0"/>
              <a:buChar char="•"/>
            </a:pPr>
            <a:r>
              <a:rPr lang="en-US" sz="2400" b="1" i="0" dirty="0">
                <a:solidFill>
                  <a:schemeClr val="bg1"/>
                </a:solidFill>
                <a:effectLst/>
                <a:latin typeface="Söhne"/>
              </a:rPr>
              <a:t>Low</a:t>
            </a:r>
            <a:r>
              <a:rPr lang="en-US" sz="2400" b="0" i="0" dirty="0">
                <a:solidFill>
                  <a:schemeClr val="bg1"/>
                </a:solidFill>
                <a:effectLst/>
                <a:latin typeface="Söhne"/>
              </a:rPr>
              <a:t>: This column indicates the lowest price at which the stock traded during the trading session on the given date. It reflects the lowest price reached by the stock during the day.</a:t>
            </a:r>
          </a:p>
          <a:p>
            <a:pPr marL="457200" indent="-457200" algn="just">
              <a:buFont typeface="Arial" panose="020B0604020202020204" pitchFamily="34" charset="0"/>
              <a:buChar char="•"/>
            </a:pPr>
            <a:endParaRPr lang="en-US" sz="2400" b="0" i="0" dirty="0">
              <a:solidFill>
                <a:schemeClr val="bg1"/>
              </a:solidFill>
              <a:effectLst/>
              <a:latin typeface="Söhne"/>
            </a:endParaRPr>
          </a:p>
          <a:p>
            <a:pPr marL="457200" indent="-457200" algn="just">
              <a:buFont typeface="Arial" panose="020B0604020202020204" pitchFamily="34" charset="0"/>
              <a:buChar char="•"/>
            </a:pPr>
            <a:r>
              <a:rPr lang="en-US" sz="2400" b="1" i="0" dirty="0">
                <a:solidFill>
                  <a:schemeClr val="bg1"/>
                </a:solidFill>
                <a:effectLst/>
                <a:latin typeface="Söhne"/>
              </a:rPr>
              <a:t>Close</a:t>
            </a:r>
            <a:r>
              <a:rPr lang="en-US" sz="2400" b="0" i="0" dirty="0">
                <a:solidFill>
                  <a:schemeClr val="bg1"/>
                </a:solidFill>
                <a:effectLst/>
                <a:latin typeface="Söhne"/>
              </a:rPr>
              <a:t>: This column represents the closing price of the stock for the trading session. The closing price is the last price at which the stock was traded when the market closed on that particular date.</a:t>
            </a:r>
          </a:p>
          <a:p>
            <a:pPr marL="457200" indent="-457200" algn="just">
              <a:buFont typeface="Arial" panose="020B0604020202020204" pitchFamily="34" charset="0"/>
              <a:buChar char="•"/>
            </a:pPr>
            <a:endParaRPr lang="en-US" sz="2400" b="1" i="0" dirty="0">
              <a:solidFill>
                <a:schemeClr val="bg1"/>
              </a:solidFill>
              <a:effectLst/>
              <a:latin typeface="Söhne"/>
            </a:endParaRPr>
          </a:p>
          <a:p>
            <a:pPr marL="457200" indent="-457200" algn="just">
              <a:buFont typeface="Arial" panose="020B0604020202020204" pitchFamily="34" charset="0"/>
              <a:buChar char="•"/>
            </a:pPr>
            <a:r>
              <a:rPr lang="en-US" sz="2400" b="1" i="0" dirty="0">
                <a:solidFill>
                  <a:schemeClr val="bg1"/>
                </a:solidFill>
                <a:effectLst/>
                <a:latin typeface="Söhne"/>
              </a:rPr>
              <a:t>Adj Close</a:t>
            </a:r>
            <a:r>
              <a:rPr lang="en-US" sz="2400" b="0" i="0" dirty="0">
                <a:solidFill>
                  <a:schemeClr val="bg1"/>
                </a:solidFill>
                <a:effectLst/>
                <a:latin typeface="Söhne"/>
              </a:rPr>
              <a:t>: This column represents the adjusted closing price of the stock for the trading session. It provides a more accurate reflection of the stock's value over time.</a:t>
            </a:r>
          </a:p>
          <a:p>
            <a:pPr marL="457200" indent="-457200" algn="just">
              <a:buFont typeface="Arial" panose="020B0604020202020204" pitchFamily="34" charset="0"/>
              <a:buChar char="•"/>
            </a:pPr>
            <a:endParaRPr lang="en-US" sz="2400" b="0" i="0" dirty="0">
              <a:solidFill>
                <a:schemeClr val="bg1"/>
              </a:solidFill>
              <a:effectLst/>
              <a:latin typeface="Söhne"/>
            </a:endParaRPr>
          </a:p>
          <a:p>
            <a:pPr marL="457200" indent="-457200" algn="just">
              <a:buFont typeface="Arial" panose="020B0604020202020204" pitchFamily="34" charset="0"/>
              <a:buChar char="•"/>
            </a:pPr>
            <a:r>
              <a:rPr lang="en-US" sz="2400" b="1" i="0" dirty="0">
                <a:solidFill>
                  <a:schemeClr val="bg1"/>
                </a:solidFill>
                <a:effectLst/>
                <a:latin typeface="Söhne"/>
              </a:rPr>
              <a:t>Volume</a:t>
            </a:r>
            <a:r>
              <a:rPr lang="en-US" sz="2400" b="0" i="0" dirty="0">
                <a:solidFill>
                  <a:schemeClr val="bg1"/>
                </a:solidFill>
                <a:effectLst/>
                <a:latin typeface="Söhne"/>
              </a:rPr>
              <a:t>: Volume represents the total number of shares that were bought and sold during the day's trading activity.</a:t>
            </a:r>
          </a:p>
        </p:txBody>
      </p:sp>
      <p:sp>
        <p:nvSpPr>
          <p:cNvPr id="8" name="object 8"/>
          <p:cNvSpPr/>
          <p:nvPr/>
        </p:nvSpPr>
        <p:spPr>
          <a:xfrm>
            <a:off x="8616950" y="2466288"/>
            <a:ext cx="3571875" cy="95250"/>
          </a:xfrm>
          <a:custGeom>
            <a:avLst/>
            <a:gdLst/>
            <a:ahLst/>
            <a:cxnLst/>
            <a:rect l="l" t="t" r="r" b="b"/>
            <a:pathLst>
              <a:path w="3571875" h="95250">
                <a:moveTo>
                  <a:pt x="3571875" y="0"/>
                </a:moveTo>
                <a:lnTo>
                  <a:pt x="0" y="0"/>
                </a:lnTo>
                <a:lnTo>
                  <a:pt x="0" y="95250"/>
                </a:lnTo>
                <a:lnTo>
                  <a:pt x="3571875" y="95250"/>
                </a:lnTo>
                <a:lnTo>
                  <a:pt x="3571875" y="0"/>
                </a:lnTo>
                <a:close/>
              </a:path>
            </a:pathLst>
          </a:custGeom>
          <a:solidFill>
            <a:srgbClr val="70B1DA"/>
          </a:solidFill>
        </p:spPr>
        <p:txBody>
          <a:bodyPr wrap="square" lIns="0" tIns="0" rIns="0" bIns="0" rtlCol="0"/>
          <a:lstStyle/>
          <a:p>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67504" y="0"/>
            <a:ext cx="7620634" cy="5420995"/>
            <a:chOff x="10667504" y="0"/>
            <a:chExt cx="7620634" cy="5420995"/>
          </a:xfrm>
        </p:grpSpPr>
        <p:sp>
          <p:nvSpPr>
            <p:cNvPr id="3" name="object 3"/>
            <p:cNvSpPr/>
            <p:nvPr/>
          </p:nvSpPr>
          <p:spPr>
            <a:xfrm>
              <a:off x="11205248" y="12"/>
              <a:ext cx="7082790" cy="5093970"/>
            </a:xfrm>
            <a:custGeom>
              <a:avLst/>
              <a:gdLst/>
              <a:ahLst/>
              <a:cxnLst/>
              <a:rect l="l" t="t" r="r" b="b"/>
              <a:pathLst>
                <a:path w="7082790" h="5093970">
                  <a:moveTo>
                    <a:pt x="2938869" y="3168294"/>
                  </a:moveTo>
                  <a:lnTo>
                    <a:pt x="1738325" y="1965236"/>
                  </a:lnTo>
                  <a:lnTo>
                    <a:pt x="0" y="3703548"/>
                  </a:lnTo>
                  <a:lnTo>
                    <a:pt x="1200569" y="4906607"/>
                  </a:lnTo>
                  <a:lnTo>
                    <a:pt x="2938869" y="3168294"/>
                  </a:lnTo>
                  <a:close/>
                </a:path>
                <a:path w="7082790" h="5093970">
                  <a:moveTo>
                    <a:pt x="7082701" y="558749"/>
                  </a:moveTo>
                  <a:lnTo>
                    <a:pt x="6523952" y="0"/>
                  </a:lnTo>
                  <a:lnTo>
                    <a:pt x="3813949" y="0"/>
                  </a:lnTo>
                  <a:lnTo>
                    <a:pt x="1944712" y="1869198"/>
                  </a:lnTo>
                  <a:lnTo>
                    <a:pt x="5168989" y="5093411"/>
                  </a:lnTo>
                  <a:lnTo>
                    <a:pt x="7082701" y="3179661"/>
                  </a:lnTo>
                  <a:lnTo>
                    <a:pt x="7082701" y="558749"/>
                  </a:lnTo>
                  <a:close/>
                </a:path>
              </a:pathLst>
            </a:custGeom>
            <a:solidFill>
              <a:srgbClr val="70B1DA"/>
            </a:solidFill>
          </p:spPr>
          <p:txBody>
            <a:bodyPr wrap="square" lIns="0" tIns="0" rIns="0" bIns="0" rtlCol="0"/>
            <a:lstStyle/>
            <a:p>
              <a:endParaRPr dirty="0"/>
            </a:p>
          </p:txBody>
        </p:sp>
        <p:sp>
          <p:nvSpPr>
            <p:cNvPr id="4" name="object 4"/>
            <p:cNvSpPr/>
            <p:nvPr/>
          </p:nvSpPr>
          <p:spPr>
            <a:xfrm>
              <a:off x="10667504" y="1429994"/>
              <a:ext cx="2371090" cy="2371725"/>
            </a:xfrm>
            <a:custGeom>
              <a:avLst/>
              <a:gdLst/>
              <a:ahLst/>
              <a:cxnLst/>
              <a:rect l="l" t="t" r="r" b="b"/>
              <a:pathLst>
                <a:path w="2371090" h="2371725">
                  <a:moveTo>
                    <a:pt x="1738312" y="0"/>
                  </a:moveTo>
                  <a:lnTo>
                    <a:pt x="0" y="1738312"/>
                  </a:lnTo>
                  <a:lnTo>
                    <a:pt x="632790" y="2371115"/>
                  </a:lnTo>
                  <a:lnTo>
                    <a:pt x="2371077" y="630301"/>
                  </a:lnTo>
                  <a:lnTo>
                    <a:pt x="1738312" y="0"/>
                  </a:lnTo>
                  <a:close/>
                </a:path>
              </a:pathLst>
            </a:custGeom>
            <a:solidFill>
              <a:srgbClr val="484C68"/>
            </a:solidFill>
          </p:spPr>
          <p:txBody>
            <a:bodyPr wrap="square" lIns="0" tIns="0" rIns="0" bIns="0" rtlCol="0"/>
            <a:lstStyle/>
            <a:p>
              <a:endParaRPr dirty="0"/>
            </a:p>
          </p:txBody>
        </p:sp>
        <p:sp>
          <p:nvSpPr>
            <p:cNvPr id="5" name="object 5"/>
            <p:cNvSpPr/>
            <p:nvPr/>
          </p:nvSpPr>
          <p:spPr>
            <a:xfrm>
              <a:off x="16535019" y="3474669"/>
              <a:ext cx="1753235" cy="1946275"/>
            </a:xfrm>
            <a:custGeom>
              <a:avLst/>
              <a:gdLst/>
              <a:ahLst/>
              <a:cxnLst/>
              <a:rect l="l" t="t" r="r" b="b"/>
              <a:pathLst>
                <a:path w="1753234" h="1946275">
                  <a:moveTo>
                    <a:pt x="1752992" y="0"/>
                  </a:moveTo>
                  <a:lnTo>
                    <a:pt x="0" y="1751456"/>
                  </a:lnTo>
                  <a:lnTo>
                    <a:pt x="194691" y="1946186"/>
                  </a:lnTo>
                  <a:lnTo>
                    <a:pt x="1752992" y="386511"/>
                  </a:lnTo>
                  <a:lnTo>
                    <a:pt x="1752992" y="0"/>
                  </a:lnTo>
                  <a:close/>
                </a:path>
              </a:pathLst>
            </a:custGeom>
            <a:solidFill>
              <a:srgbClr val="70B1DA"/>
            </a:solidFill>
          </p:spPr>
          <p:txBody>
            <a:bodyPr wrap="square" lIns="0" tIns="0" rIns="0" bIns="0" rtlCol="0"/>
            <a:lstStyle/>
            <a:p>
              <a:endParaRPr dirty="0"/>
            </a:p>
          </p:txBody>
        </p:sp>
      </p:grpSp>
      <p:grpSp>
        <p:nvGrpSpPr>
          <p:cNvPr id="6" name="object 6"/>
          <p:cNvGrpSpPr/>
          <p:nvPr/>
        </p:nvGrpSpPr>
        <p:grpSpPr>
          <a:xfrm>
            <a:off x="0" y="4062768"/>
            <a:ext cx="4617085" cy="6224270"/>
            <a:chOff x="0" y="4062768"/>
            <a:chExt cx="4617085" cy="6224270"/>
          </a:xfrm>
        </p:grpSpPr>
        <p:sp>
          <p:nvSpPr>
            <p:cNvPr id="7" name="object 7"/>
            <p:cNvSpPr/>
            <p:nvPr/>
          </p:nvSpPr>
          <p:spPr>
            <a:xfrm>
              <a:off x="0" y="6801866"/>
              <a:ext cx="4617085" cy="3485515"/>
            </a:xfrm>
            <a:custGeom>
              <a:avLst/>
              <a:gdLst/>
              <a:ahLst/>
              <a:cxnLst/>
              <a:rect l="l" t="t" r="r" b="b"/>
              <a:pathLst>
                <a:path w="4617085" h="3485515">
                  <a:moveTo>
                    <a:pt x="1392351" y="0"/>
                  </a:moveTo>
                  <a:lnTo>
                    <a:pt x="0" y="1391813"/>
                  </a:lnTo>
                  <a:lnTo>
                    <a:pt x="0" y="3485132"/>
                  </a:lnTo>
                  <a:lnTo>
                    <a:pt x="4354500" y="3485132"/>
                  </a:lnTo>
                  <a:lnTo>
                    <a:pt x="4616551" y="3222979"/>
                  </a:lnTo>
                  <a:lnTo>
                    <a:pt x="1392351" y="0"/>
                  </a:lnTo>
                  <a:close/>
                </a:path>
              </a:pathLst>
            </a:custGeom>
            <a:solidFill>
              <a:srgbClr val="484C68"/>
            </a:solidFill>
          </p:spPr>
          <p:txBody>
            <a:bodyPr wrap="square" lIns="0" tIns="0" rIns="0" bIns="0" rtlCol="0"/>
            <a:lstStyle/>
            <a:p>
              <a:endParaRPr dirty="0"/>
            </a:p>
          </p:txBody>
        </p:sp>
        <p:sp>
          <p:nvSpPr>
            <p:cNvPr id="8" name="object 8"/>
            <p:cNvSpPr/>
            <p:nvPr/>
          </p:nvSpPr>
          <p:spPr>
            <a:xfrm>
              <a:off x="0" y="4062768"/>
              <a:ext cx="1925955" cy="3851910"/>
            </a:xfrm>
            <a:custGeom>
              <a:avLst/>
              <a:gdLst/>
              <a:ahLst/>
              <a:cxnLst/>
              <a:rect l="l" t="t" r="r" b="b"/>
              <a:pathLst>
                <a:path w="1925955" h="3851909">
                  <a:moveTo>
                    <a:pt x="0" y="0"/>
                  </a:moveTo>
                  <a:lnTo>
                    <a:pt x="0" y="3851856"/>
                  </a:lnTo>
                  <a:lnTo>
                    <a:pt x="1925929" y="1925929"/>
                  </a:lnTo>
                  <a:lnTo>
                    <a:pt x="0" y="0"/>
                  </a:lnTo>
                  <a:close/>
                </a:path>
              </a:pathLst>
            </a:custGeom>
            <a:solidFill>
              <a:srgbClr val="70B1DA"/>
            </a:solidFill>
          </p:spPr>
          <p:txBody>
            <a:bodyPr wrap="square" lIns="0" tIns="0" rIns="0" bIns="0" rtlCol="0"/>
            <a:lstStyle/>
            <a:p>
              <a:endParaRPr dirty="0"/>
            </a:p>
          </p:txBody>
        </p:sp>
      </p:grpSp>
      <p:sp>
        <p:nvSpPr>
          <p:cNvPr id="9" name="object 9"/>
          <p:cNvSpPr txBox="1">
            <a:spLocks noGrp="1"/>
          </p:cNvSpPr>
          <p:nvPr>
            <p:ph type="title"/>
          </p:nvPr>
        </p:nvSpPr>
        <p:spPr>
          <a:xfrm>
            <a:off x="7094059" y="970366"/>
            <a:ext cx="2056291" cy="644407"/>
          </a:xfrm>
          <a:prstGeom prst="rect">
            <a:avLst/>
          </a:prstGeom>
        </p:spPr>
        <p:txBody>
          <a:bodyPr vert="horz" wrap="square" lIns="0" tIns="15875" rIns="0" bIns="0" rtlCol="0">
            <a:spAutoFit/>
          </a:bodyPr>
          <a:lstStyle/>
          <a:p>
            <a:pPr marR="5080" algn="r">
              <a:lnSpc>
                <a:spcPts val="4850"/>
              </a:lnSpc>
              <a:spcBef>
                <a:spcPts val="125"/>
              </a:spcBef>
            </a:pPr>
            <a:r>
              <a:rPr lang="en-US" spc="165" dirty="0"/>
              <a:t>L</a:t>
            </a:r>
            <a:r>
              <a:rPr lang="en-IN" spc="165" dirty="0"/>
              <a:t>STM</a:t>
            </a:r>
            <a:endParaRPr spc="165" dirty="0"/>
          </a:p>
        </p:txBody>
      </p:sp>
      <p:sp>
        <p:nvSpPr>
          <p:cNvPr id="11" name="object 11"/>
          <p:cNvSpPr/>
          <p:nvPr/>
        </p:nvSpPr>
        <p:spPr>
          <a:xfrm>
            <a:off x="6825768" y="1686201"/>
            <a:ext cx="3056560" cy="152400"/>
          </a:xfrm>
          <a:custGeom>
            <a:avLst/>
            <a:gdLst/>
            <a:ahLst/>
            <a:cxnLst/>
            <a:rect l="l" t="t" r="r" b="b"/>
            <a:pathLst>
              <a:path w="4048125" h="95250">
                <a:moveTo>
                  <a:pt x="4048125" y="0"/>
                </a:moveTo>
                <a:lnTo>
                  <a:pt x="0" y="0"/>
                </a:lnTo>
                <a:lnTo>
                  <a:pt x="0" y="95250"/>
                </a:lnTo>
                <a:lnTo>
                  <a:pt x="4048125" y="95250"/>
                </a:lnTo>
                <a:lnTo>
                  <a:pt x="4048125" y="0"/>
                </a:lnTo>
                <a:close/>
              </a:path>
            </a:pathLst>
          </a:custGeom>
          <a:solidFill>
            <a:srgbClr val="70B1DA"/>
          </a:solidFill>
        </p:spPr>
        <p:txBody>
          <a:bodyPr wrap="square" lIns="0" tIns="0" rIns="0" bIns="0" rtlCol="0"/>
          <a:lstStyle/>
          <a:p>
            <a:endParaRPr dirty="0"/>
          </a:p>
        </p:txBody>
      </p:sp>
      <p:sp>
        <p:nvSpPr>
          <p:cNvPr id="10" name="TextBox 9">
            <a:extLst>
              <a:ext uri="{FF2B5EF4-FFF2-40B4-BE49-F238E27FC236}">
                <a16:creationId xmlns:a16="http://schemas.microsoft.com/office/drawing/2014/main" id="{95B974F4-6565-F805-7BA9-10C96AB1493D}"/>
              </a:ext>
            </a:extLst>
          </p:cNvPr>
          <p:cNvSpPr txBox="1"/>
          <p:nvPr/>
        </p:nvSpPr>
        <p:spPr>
          <a:xfrm>
            <a:off x="1925955" y="2439542"/>
            <a:ext cx="13952196" cy="4062651"/>
          </a:xfrm>
          <a:prstGeom prst="rect">
            <a:avLst/>
          </a:prstGeom>
          <a:noFill/>
        </p:spPr>
        <p:txBody>
          <a:bodyPr wrap="square" rtlCol="0">
            <a:spAutoFit/>
          </a:bodyPr>
          <a:lstStyle/>
          <a:p>
            <a:pPr algn="just"/>
            <a:r>
              <a:rPr lang="en-US" sz="2400" dirty="0">
                <a:solidFill>
                  <a:schemeClr val="bg1"/>
                </a:solidFill>
                <a:effectLst/>
                <a:latin typeface="Times New Roman" panose="02020603050405020304" pitchFamily="18" charset="0"/>
                <a:ea typeface="Times New Roman" panose="02020603050405020304" pitchFamily="18" charset="0"/>
              </a:rPr>
              <a:t>Long Short-Term Memory (LSTM) is a type of recurrent neural network (RNN) architecture designed to address the vanishing gradient problem in traditional RNNs and effectively capture long-term dependencies in sequential data. Unlike standard RNNs, LSTM networks incorporate specialized memory cells with self-connected units known as gates, which regulate the flow of information within the network. These gates, including the input gate, forget gate, and output gate, are equipped with activation functions that control the information flow by selectively updating the memory cell state. This architecture enables LSTM networks to retain information over long sequences, making them particularly well-suited for tasks involving time-series data, natural language processing, and sequential pattern recognition. By learning which information to remember, forget, and update, LSTM networks excel at modeling complex temporal relationships and have become a cornerstone in various applications requiring the processing of sequential data.</a:t>
            </a:r>
            <a:endParaRPr lang="en-IN" sz="2400" dirty="0">
              <a:solidFill>
                <a:schemeClr val="bg1"/>
              </a:solidFill>
              <a:effectLst/>
              <a:latin typeface="Times New Roman" panose="02020603050405020304" pitchFamily="18" charset="0"/>
              <a:ea typeface="Times New Roman" panose="02020603050405020304" pitchFamily="18" charset="0"/>
            </a:endParaRPr>
          </a:p>
          <a:p>
            <a:pPr algn="just"/>
            <a:endParaRPr lang="en-IN" dirty="0"/>
          </a:p>
        </p:txBody>
      </p:sp>
      <p:pic>
        <p:nvPicPr>
          <p:cNvPr id="15" name="image5.jpeg">
            <a:extLst>
              <a:ext uri="{FF2B5EF4-FFF2-40B4-BE49-F238E27FC236}">
                <a16:creationId xmlns:a16="http://schemas.microsoft.com/office/drawing/2014/main" id="{961DA036-7AB6-6E14-1B2E-758F992D4916}"/>
              </a:ext>
            </a:extLst>
          </p:cNvPr>
          <p:cNvPicPr>
            <a:picLocks noChangeAspect="1"/>
          </p:cNvPicPr>
          <p:nvPr/>
        </p:nvPicPr>
        <p:blipFill>
          <a:blip r:embed="rId2" cstate="print"/>
          <a:stretch>
            <a:fillRect/>
          </a:stretch>
        </p:blipFill>
        <p:spPr>
          <a:xfrm>
            <a:off x="5645150" y="6523964"/>
            <a:ext cx="7010400" cy="2234184"/>
          </a:xfrm>
          <a:prstGeom prst="rect">
            <a:avLst/>
          </a:prstGeom>
        </p:spPr>
      </p:pic>
      <p:sp>
        <p:nvSpPr>
          <p:cNvPr id="18" name="TextBox 17">
            <a:extLst>
              <a:ext uri="{FF2B5EF4-FFF2-40B4-BE49-F238E27FC236}">
                <a16:creationId xmlns:a16="http://schemas.microsoft.com/office/drawing/2014/main" id="{7113E7C7-E2AA-1302-D81E-E743FD360317}"/>
              </a:ext>
            </a:extLst>
          </p:cNvPr>
          <p:cNvSpPr txBox="1"/>
          <p:nvPr/>
        </p:nvSpPr>
        <p:spPr>
          <a:xfrm>
            <a:off x="6559550" y="8929224"/>
            <a:ext cx="5022354" cy="400110"/>
          </a:xfrm>
          <a:prstGeom prst="rect">
            <a:avLst/>
          </a:prstGeom>
          <a:noFill/>
        </p:spPr>
        <p:txBody>
          <a:bodyPr wrap="square" rtlCol="0">
            <a:spAutoFit/>
          </a:bodyPr>
          <a:lstStyle/>
          <a:p>
            <a:pPr algn="just"/>
            <a:r>
              <a:rPr lang="en-US" sz="2000" dirty="0">
                <a:solidFill>
                  <a:schemeClr val="bg1"/>
                </a:solidFill>
                <a:effectLst/>
                <a:latin typeface="Times New Roman" panose="02020603050405020304" pitchFamily="18" charset="0"/>
                <a:ea typeface="Times New Roman" panose="02020603050405020304" pitchFamily="18" charset="0"/>
              </a:rPr>
              <a:t>Figure</a:t>
            </a:r>
            <a:r>
              <a:rPr lang="en-US" sz="2000" spc="-15" dirty="0">
                <a:solidFill>
                  <a:schemeClr val="bg1"/>
                </a:solidFill>
                <a:effectLst/>
                <a:latin typeface="Times New Roman" panose="02020603050405020304" pitchFamily="18" charset="0"/>
                <a:ea typeface="Times New Roman" panose="02020603050405020304" pitchFamily="18" charset="0"/>
              </a:rPr>
              <a:t> </a:t>
            </a:r>
            <a:r>
              <a:rPr lang="en-US" sz="2000" dirty="0">
                <a:solidFill>
                  <a:schemeClr val="bg1"/>
                </a:solidFill>
                <a:effectLst/>
                <a:latin typeface="Times New Roman" panose="02020603050405020304" pitchFamily="18" charset="0"/>
                <a:ea typeface="Times New Roman" panose="02020603050405020304" pitchFamily="18" charset="0"/>
              </a:rPr>
              <a:t>1.</a:t>
            </a:r>
            <a:r>
              <a:rPr lang="en-US" sz="2000" spc="-10" dirty="0">
                <a:solidFill>
                  <a:schemeClr val="bg1"/>
                </a:solidFill>
                <a:effectLst/>
                <a:latin typeface="Times New Roman" panose="02020603050405020304" pitchFamily="18" charset="0"/>
                <a:ea typeface="Times New Roman" panose="02020603050405020304" pitchFamily="18" charset="0"/>
              </a:rPr>
              <a:t> </a:t>
            </a:r>
            <a:r>
              <a:rPr lang="en-US" sz="2000" dirty="0">
                <a:solidFill>
                  <a:schemeClr val="bg1"/>
                </a:solidFill>
                <a:effectLst/>
                <a:latin typeface="Times New Roman" panose="02020603050405020304" pitchFamily="18" charset="0"/>
                <a:ea typeface="Times New Roman" panose="02020603050405020304" pitchFamily="18" charset="0"/>
              </a:rPr>
              <a:t>The</a:t>
            </a:r>
            <a:r>
              <a:rPr lang="en-US" sz="2000" spc="-10" dirty="0">
                <a:solidFill>
                  <a:schemeClr val="bg1"/>
                </a:solidFill>
                <a:effectLst/>
                <a:latin typeface="Times New Roman" panose="02020603050405020304" pitchFamily="18" charset="0"/>
                <a:ea typeface="Times New Roman" panose="02020603050405020304" pitchFamily="18" charset="0"/>
              </a:rPr>
              <a:t> </a:t>
            </a:r>
            <a:r>
              <a:rPr lang="en-US" sz="2000" dirty="0">
                <a:solidFill>
                  <a:schemeClr val="bg1"/>
                </a:solidFill>
                <a:effectLst/>
                <a:latin typeface="Times New Roman" panose="02020603050405020304" pitchFamily="18" charset="0"/>
                <a:ea typeface="Times New Roman" panose="02020603050405020304" pitchFamily="18" charset="0"/>
              </a:rPr>
              <a:t>internal structure</a:t>
            </a:r>
            <a:r>
              <a:rPr lang="en-US" sz="2000" spc="-20" dirty="0">
                <a:solidFill>
                  <a:schemeClr val="bg1"/>
                </a:solidFill>
                <a:effectLst/>
                <a:latin typeface="Times New Roman" panose="02020603050405020304" pitchFamily="18" charset="0"/>
                <a:ea typeface="Times New Roman" panose="02020603050405020304" pitchFamily="18" charset="0"/>
              </a:rPr>
              <a:t> </a:t>
            </a:r>
            <a:r>
              <a:rPr lang="en-US" sz="2000" dirty="0">
                <a:solidFill>
                  <a:schemeClr val="bg1"/>
                </a:solidFill>
                <a:effectLst/>
                <a:latin typeface="Times New Roman" panose="02020603050405020304" pitchFamily="18" charset="0"/>
                <a:ea typeface="Times New Roman" panose="02020603050405020304" pitchFamily="18" charset="0"/>
              </a:rPr>
              <a:t>of an</a:t>
            </a:r>
            <a:r>
              <a:rPr lang="en-US" sz="2000" spc="-15" dirty="0">
                <a:solidFill>
                  <a:schemeClr val="bg1"/>
                </a:solidFill>
                <a:effectLst/>
                <a:latin typeface="Times New Roman" panose="02020603050405020304" pitchFamily="18" charset="0"/>
                <a:ea typeface="Times New Roman" panose="02020603050405020304" pitchFamily="18" charset="0"/>
              </a:rPr>
              <a:t> </a:t>
            </a:r>
            <a:r>
              <a:rPr lang="en-US" sz="2000" dirty="0">
                <a:solidFill>
                  <a:schemeClr val="bg1"/>
                </a:solidFill>
                <a:effectLst/>
                <a:latin typeface="Times New Roman" panose="02020603050405020304" pitchFamily="18" charset="0"/>
                <a:ea typeface="Times New Roman" panose="02020603050405020304" pitchFamily="18" charset="0"/>
              </a:rPr>
              <a:t>LSTM</a:t>
            </a:r>
            <a:endParaRPr lang="en-IN" sz="2000" dirty="0">
              <a:solidFill>
                <a:schemeClr val="bg1"/>
              </a:solidFill>
            </a:endParaRPr>
          </a:p>
        </p:txBody>
      </p:sp>
    </p:spTree>
    <p:extLst>
      <p:ext uri="{BB962C8B-B14F-4D97-AF65-F5344CB8AC3E}">
        <p14:creationId xmlns:p14="http://schemas.microsoft.com/office/powerpoint/2010/main" val="2119777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2566035" cy="2669540"/>
          </a:xfrm>
          <a:custGeom>
            <a:avLst/>
            <a:gdLst/>
            <a:ahLst/>
            <a:cxnLst/>
            <a:rect l="l" t="t" r="r" b="b"/>
            <a:pathLst>
              <a:path w="2566035" h="2669540">
                <a:moveTo>
                  <a:pt x="1634963" y="0"/>
                </a:moveTo>
                <a:lnTo>
                  <a:pt x="19854" y="0"/>
                </a:lnTo>
                <a:lnTo>
                  <a:pt x="0" y="19854"/>
                </a:lnTo>
                <a:lnTo>
                  <a:pt x="0" y="1841659"/>
                </a:lnTo>
                <a:lnTo>
                  <a:pt x="827410" y="2669069"/>
                </a:lnTo>
                <a:lnTo>
                  <a:pt x="2565717" y="930756"/>
                </a:lnTo>
                <a:lnTo>
                  <a:pt x="1634963" y="0"/>
                </a:lnTo>
                <a:close/>
              </a:path>
            </a:pathLst>
          </a:custGeom>
          <a:solidFill>
            <a:srgbClr val="484C68"/>
          </a:solidFill>
        </p:spPr>
        <p:txBody>
          <a:bodyPr wrap="square" lIns="0" tIns="0" rIns="0" bIns="0" rtlCol="0"/>
          <a:lstStyle/>
          <a:p>
            <a:endParaRPr dirty="0"/>
          </a:p>
        </p:txBody>
      </p:sp>
      <p:grpSp>
        <p:nvGrpSpPr>
          <p:cNvPr id="3" name="object 3"/>
          <p:cNvGrpSpPr/>
          <p:nvPr/>
        </p:nvGrpSpPr>
        <p:grpSpPr>
          <a:xfrm>
            <a:off x="0" y="2994939"/>
            <a:ext cx="7437755" cy="7292340"/>
            <a:chOff x="0" y="2994939"/>
            <a:chExt cx="7437755" cy="7292340"/>
          </a:xfrm>
        </p:grpSpPr>
        <p:sp>
          <p:nvSpPr>
            <p:cNvPr id="4" name="object 4"/>
            <p:cNvSpPr/>
            <p:nvPr/>
          </p:nvSpPr>
          <p:spPr>
            <a:xfrm>
              <a:off x="989096" y="6364935"/>
              <a:ext cx="6448425" cy="3922395"/>
            </a:xfrm>
            <a:custGeom>
              <a:avLst/>
              <a:gdLst/>
              <a:ahLst/>
              <a:cxnLst/>
              <a:rect l="l" t="t" r="r" b="b"/>
              <a:pathLst>
                <a:path w="6448425" h="3922395">
                  <a:moveTo>
                    <a:pt x="3225462" y="0"/>
                  </a:moveTo>
                  <a:lnTo>
                    <a:pt x="0" y="3224212"/>
                  </a:lnTo>
                  <a:lnTo>
                    <a:pt x="698120" y="3922062"/>
                  </a:lnTo>
                  <a:lnTo>
                    <a:pt x="5750849" y="3922062"/>
                  </a:lnTo>
                  <a:lnTo>
                    <a:pt x="6448424" y="3224206"/>
                  </a:lnTo>
                  <a:lnTo>
                    <a:pt x="3225462" y="0"/>
                  </a:lnTo>
                  <a:close/>
                </a:path>
              </a:pathLst>
            </a:custGeom>
            <a:solidFill>
              <a:srgbClr val="484C68"/>
            </a:solidFill>
          </p:spPr>
          <p:txBody>
            <a:bodyPr wrap="square" lIns="0" tIns="0" rIns="0" bIns="0" rtlCol="0"/>
            <a:lstStyle/>
            <a:p>
              <a:endParaRPr dirty="0"/>
            </a:p>
          </p:txBody>
        </p:sp>
        <p:sp>
          <p:nvSpPr>
            <p:cNvPr id="5" name="object 5"/>
            <p:cNvSpPr/>
            <p:nvPr/>
          </p:nvSpPr>
          <p:spPr>
            <a:xfrm>
              <a:off x="0" y="2994939"/>
              <a:ext cx="4050029" cy="6448425"/>
            </a:xfrm>
            <a:custGeom>
              <a:avLst/>
              <a:gdLst/>
              <a:ahLst/>
              <a:cxnLst/>
              <a:rect l="l" t="t" r="r" b="b"/>
              <a:pathLst>
                <a:path w="4050029" h="6448425">
                  <a:moveTo>
                    <a:pt x="825817" y="0"/>
                  </a:moveTo>
                  <a:lnTo>
                    <a:pt x="0" y="826136"/>
                  </a:lnTo>
                  <a:lnTo>
                    <a:pt x="0" y="5622919"/>
                  </a:lnTo>
                  <a:lnTo>
                    <a:pt x="825817" y="6448416"/>
                  </a:lnTo>
                  <a:lnTo>
                    <a:pt x="4050029" y="3225456"/>
                  </a:lnTo>
                  <a:lnTo>
                    <a:pt x="825817" y="0"/>
                  </a:lnTo>
                  <a:close/>
                </a:path>
              </a:pathLst>
            </a:custGeom>
            <a:solidFill>
              <a:srgbClr val="70B1DA"/>
            </a:solidFill>
          </p:spPr>
          <p:txBody>
            <a:bodyPr wrap="square" lIns="0" tIns="0" rIns="0" bIns="0" rtlCol="0"/>
            <a:lstStyle/>
            <a:p>
              <a:endParaRPr dirty="0"/>
            </a:p>
          </p:txBody>
        </p:sp>
      </p:grpSp>
      <p:sp>
        <p:nvSpPr>
          <p:cNvPr id="6" name="object 6"/>
          <p:cNvSpPr txBox="1">
            <a:spLocks noGrp="1"/>
          </p:cNvSpPr>
          <p:nvPr>
            <p:ph type="title"/>
          </p:nvPr>
        </p:nvSpPr>
        <p:spPr>
          <a:xfrm>
            <a:off x="8620290" y="1827484"/>
            <a:ext cx="7722234" cy="741357"/>
          </a:xfrm>
          <a:prstGeom prst="rect">
            <a:avLst/>
          </a:prstGeom>
        </p:spPr>
        <p:txBody>
          <a:bodyPr vert="horz" wrap="square" lIns="0" tIns="124460" rIns="0" bIns="0" rtlCol="0">
            <a:spAutoFit/>
          </a:bodyPr>
          <a:lstStyle/>
          <a:p>
            <a:pPr marL="12700" marR="5080">
              <a:lnSpc>
                <a:spcPts val="4430"/>
              </a:lnSpc>
              <a:spcBef>
                <a:spcPts val="980"/>
              </a:spcBef>
            </a:pPr>
            <a:r>
              <a:rPr lang="en-IN" sz="6750" spc="175" dirty="0"/>
              <a:t>Libraries</a:t>
            </a:r>
            <a:endParaRPr sz="6750" spc="175" dirty="0"/>
          </a:p>
        </p:txBody>
      </p:sp>
      <p:sp>
        <p:nvSpPr>
          <p:cNvPr id="8" name="object 8"/>
          <p:cNvSpPr/>
          <p:nvPr/>
        </p:nvSpPr>
        <p:spPr>
          <a:xfrm>
            <a:off x="8588502" y="2744749"/>
            <a:ext cx="3571875" cy="95250"/>
          </a:xfrm>
          <a:custGeom>
            <a:avLst/>
            <a:gdLst/>
            <a:ahLst/>
            <a:cxnLst/>
            <a:rect l="l" t="t" r="r" b="b"/>
            <a:pathLst>
              <a:path w="3571875" h="95250">
                <a:moveTo>
                  <a:pt x="3571875" y="0"/>
                </a:moveTo>
                <a:lnTo>
                  <a:pt x="0" y="0"/>
                </a:lnTo>
                <a:lnTo>
                  <a:pt x="0" y="95250"/>
                </a:lnTo>
                <a:lnTo>
                  <a:pt x="3571875" y="95250"/>
                </a:lnTo>
                <a:lnTo>
                  <a:pt x="3571875" y="0"/>
                </a:lnTo>
                <a:close/>
              </a:path>
            </a:pathLst>
          </a:custGeom>
          <a:solidFill>
            <a:srgbClr val="70B1DA"/>
          </a:solidFill>
        </p:spPr>
        <p:txBody>
          <a:bodyPr wrap="square" lIns="0" tIns="0" rIns="0" bIns="0" rtlCol="0"/>
          <a:lstStyle/>
          <a:p>
            <a:endParaRPr dirty="0"/>
          </a:p>
        </p:txBody>
      </p:sp>
      <p:sp>
        <p:nvSpPr>
          <p:cNvPr id="9" name="Rectangle 2">
            <a:extLst>
              <a:ext uri="{FF2B5EF4-FFF2-40B4-BE49-F238E27FC236}">
                <a16:creationId xmlns:a16="http://schemas.microsoft.com/office/drawing/2014/main" id="{CE2E0490-C90E-50DF-B6FC-5818CC78ED1C}"/>
              </a:ext>
            </a:extLst>
          </p:cNvPr>
          <p:cNvSpPr>
            <a:spLocks noChangeArrowheads="1"/>
          </p:cNvSpPr>
          <p:nvPr/>
        </p:nvSpPr>
        <p:spPr bwMode="auto">
          <a:xfrm>
            <a:off x="8570271" y="2508531"/>
            <a:ext cx="6808045" cy="6494600"/>
          </a:xfrm>
          <a:prstGeom prst="rect">
            <a:avLst/>
          </a:prstGeom>
          <a:noFill/>
          <a:ln>
            <a:noFill/>
          </a:ln>
          <a:effectLst/>
        </p:spPr>
        <p:txBody>
          <a:bodyPr vert="horz" wrap="square" lIns="0" tIns="198375" rIns="0" bIns="198375"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Flask</a:t>
            </a:r>
          </a:p>
          <a:p>
            <a:pPr marL="342900" marR="0" lvl="0" indent="-3429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requests</a:t>
            </a:r>
          </a:p>
          <a:p>
            <a:pPr marL="342900" marR="0" lvl="0" indent="-3429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pandas</a:t>
            </a:r>
          </a:p>
          <a:p>
            <a:pPr marL="342900" marR="0" lvl="0" indent="-3429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numpy</a:t>
            </a:r>
            <a:endParaRPr kumimoji="0" lang="en-US" altLang="en-US" sz="240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MinMaxScaler</a:t>
            </a:r>
            <a:endParaRPr kumimoji="0" lang="en-US" altLang="en-US" sz="240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tensorflow</a:t>
            </a:r>
            <a:endParaRPr kumimoji="0" lang="en-US" altLang="en-US" sz="240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keras</a:t>
            </a:r>
            <a:endParaRPr kumimoji="0" lang="en-US" altLang="en-US" sz="240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y</a:t>
            </a:r>
            <a:r>
              <a:rPr lang="en-US" altLang="en-US" sz="2400" dirty="0" err="1">
                <a:solidFill>
                  <a:schemeClr val="bg1"/>
                </a:solidFill>
                <a:latin typeface="Times New Roman" panose="02020603050405020304" pitchFamily="18" charset="0"/>
                <a:cs typeface="Times New Roman" panose="02020603050405020304" pitchFamily="18" charset="0"/>
              </a:rPr>
              <a:t>fi</a:t>
            </a:r>
            <a:r>
              <a:rPr kumimoji="0" lang="en-US" altLang="en-US" sz="240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nance</a:t>
            </a:r>
            <a:endParaRPr kumimoji="0" lang="en-US" altLang="en-US" sz="240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datetime</a:t>
            </a:r>
          </a:p>
          <a:p>
            <a:pPr marL="342900" marR="0" lvl="0" indent="-3429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plotly</a:t>
            </a:r>
            <a:endParaRPr kumimoji="0" lang="en-US" altLang="en-US" sz="240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12715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C8138-CD8F-3CC6-024C-64D6EFE15CB0}"/>
              </a:ext>
            </a:extLst>
          </p:cNvPr>
          <p:cNvSpPr>
            <a:spLocks noGrp="1"/>
          </p:cNvSpPr>
          <p:nvPr>
            <p:ph type="title"/>
          </p:nvPr>
        </p:nvSpPr>
        <p:spPr>
          <a:xfrm>
            <a:off x="311150" y="577850"/>
            <a:ext cx="17529073" cy="677108"/>
          </a:xfrm>
        </p:spPr>
        <p:txBody>
          <a:bodyPr/>
          <a:lstStyle/>
          <a:p>
            <a:r>
              <a:rPr lang="en-IN" dirty="0"/>
              <a:t>Work Flow</a:t>
            </a:r>
          </a:p>
        </p:txBody>
      </p:sp>
      <p:sp>
        <p:nvSpPr>
          <p:cNvPr id="4" name="object 8">
            <a:extLst>
              <a:ext uri="{FF2B5EF4-FFF2-40B4-BE49-F238E27FC236}">
                <a16:creationId xmlns:a16="http://schemas.microsoft.com/office/drawing/2014/main" id="{FE716D3E-FEED-CCE1-9A91-56E15B016380}"/>
              </a:ext>
            </a:extLst>
          </p:cNvPr>
          <p:cNvSpPr/>
          <p:nvPr/>
        </p:nvSpPr>
        <p:spPr>
          <a:xfrm>
            <a:off x="311150" y="1339850"/>
            <a:ext cx="3571875" cy="95250"/>
          </a:xfrm>
          <a:custGeom>
            <a:avLst/>
            <a:gdLst/>
            <a:ahLst/>
            <a:cxnLst/>
            <a:rect l="l" t="t" r="r" b="b"/>
            <a:pathLst>
              <a:path w="3571875" h="95250">
                <a:moveTo>
                  <a:pt x="3571875" y="0"/>
                </a:moveTo>
                <a:lnTo>
                  <a:pt x="0" y="0"/>
                </a:lnTo>
                <a:lnTo>
                  <a:pt x="0" y="95250"/>
                </a:lnTo>
                <a:lnTo>
                  <a:pt x="3571875" y="95250"/>
                </a:lnTo>
                <a:lnTo>
                  <a:pt x="3571875" y="0"/>
                </a:lnTo>
                <a:close/>
              </a:path>
            </a:pathLst>
          </a:custGeom>
          <a:solidFill>
            <a:srgbClr val="70B1DA"/>
          </a:solidFill>
        </p:spPr>
        <p:txBody>
          <a:bodyPr wrap="square" lIns="0" tIns="0" rIns="0" bIns="0" rtlCol="0"/>
          <a:lstStyle/>
          <a:p>
            <a:endParaRPr/>
          </a:p>
        </p:txBody>
      </p:sp>
      <p:pic>
        <p:nvPicPr>
          <p:cNvPr id="3" name="Picture 2">
            <a:extLst>
              <a:ext uri="{FF2B5EF4-FFF2-40B4-BE49-F238E27FC236}">
                <a16:creationId xmlns:a16="http://schemas.microsoft.com/office/drawing/2014/main" id="{D2C893F3-CA2E-65AA-0AEC-39649C0B0A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9150" y="1594852"/>
            <a:ext cx="2645656" cy="7109996"/>
          </a:xfrm>
          <a:prstGeom prst="rect">
            <a:avLst/>
          </a:prstGeom>
        </p:spPr>
      </p:pic>
      <p:sp>
        <p:nvSpPr>
          <p:cNvPr id="5" name="TextBox 4">
            <a:extLst>
              <a:ext uri="{FF2B5EF4-FFF2-40B4-BE49-F238E27FC236}">
                <a16:creationId xmlns:a16="http://schemas.microsoft.com/office/drawing/2014/main" id="{96F88C7B-D175-97F6-2A54-D86DD32CADEC}"/>
              </a:ext>
            </a:extLst>
          </p:cNvPr>
          <p:cNvSpPr txBox="1"/>
          <p:nvPr/>
        </p:nvSpPr>
        <p:spPr>
          <a:xfrm>
            <a:off x="6597650" y="9044742"/>
            <a:ext cx="5105400" cy="400110"/>
          </a:xfrm>
          <a:prstGeom prst="rect">
            <a:avLst/>
          </a:prstGeom>
          <a:noFill/>
        </p:spPr>
        <p:txBody>
          <a:bodyPr wrap="square" rtlCol="0">
            <a:spAutoFit/>
          </a:bodyPr>
          <a:lstStyle/>
          <a:p>
            <a:pPr algn="just"/>
            <a:r>
              <a:rPr lang="en-US" sz="2000" dirty="0">
                <a:solidFill>
                  <a:schemeClr val="bg1"/>
                </a:solidFill>
                <a:effectLst/>
                <a:latin typeface="Times New Roman" panose="02020603050405020304" pitchFamily="18" charset="0"/>
                <a:ea typeface="Times New Roman" panose="02020603050405020304" pitchFamily="18" charset="0"/>
              </a:rPr>
              <a:t>Figure</a:t>
            </a:r>
            <a:r>
              <a:rPr lang="en-US" sz="2000" spc="-30" dirty="0">
                <a:solidFill>
                  <a:schemeClr val="bg1"/>
                </a:solidFill>
                <a:effectLst/>
                <a:latin typeface="Times New Roman" panose="02020603050405020304" pitchFamily="18" charset="0"/>
                <a:ea typeface="Times New Roman" panose="02020603050405020304" pitchFamily="18" charset="0"/>
              </a:rPr>
              <a:t> </a:t>
            </a:r>
            <a:r>
              <a:rPr lang="en-US" sz="2000" dirty="0">
                <a:solidFill>
                  <a:schemeClr val="bg1"/>
                </a:solidFill>
                <a:effectLst/>
                <a:latin typeface="Times New Roman" panose="02020603050405020304" pitchFamily="18" charset="0"/>
                <a:ea typeface="Times New Roman" panose="02020603050405020304" pitchFamily="18" charset="0"/>
              </a:rPr>
              <a:t>4.1:</a:t>
            </a:r>
            <a:r>
              <a:rPr lang="en-US" sz="2000" spc="40" dirty="0">
                <a:solidFill>
                  <a:schemeClr val="bg1"/>
                </a:solidFill>
                <a:effectLst/>
                <a:latin typeface="Times New Roman" panose="02020603050405020304" pitchFamily="18" charset="0"/>
                <a:ea typeface="Times New Roman" panose="02020603050405020304" pitchFamily="18" charset="0"/>
              </a:rPr>
              <a:t> </a:t>
            </a:r>
            <a:r>
              <a:rPr lang="en-US" sz="2000" dirty="0">
                <a:solidFill>
                  <a:schemeClr val="bg1"/>
                </a:solidFill>
                <a:effectLst/>
                <a:latin typeface="Times New Roman" panose="02020603050405020304" pitchFamily="18" charset="0"/>
                <a:ea typeface="Times New Roman" panose="02020603050405020304" pitchFamily="18" charset="0"/>
              </a:rPr>
              <a:t>Steps</a:t>
            </a:r>
            <a:r>
              <a:rPr lang="en-US" sz="2000" spc="-25" dirty="0">
                <a:solidFill>
                  <a:schemeClr val="bg1"/>
                </a:solidFill>
                <a:effectLst/>
                <a:latin typeface="Times New Roman" panose="02020603050405020304" pitchFamily="18" charset="0"/>
                <a:ea typeface="Times New Roman" panose="02020603050405020304" pitchFamily="18" charset="0"/>
              </a:rPr>
              <a:t> </a:t>
            </a:r>
            <a:r>
              <a:rPr lang="en-US" sz="2000" dirty="0">
                <a:solidFill>
                  <a:schemeClr val="bg1"/>
                </a:solidFill>
                <a:effectLst/>
                <a:latin typeface="Times New Roman" panose="02020603050405020304" pitchFamily="18" charset="0"/>
                <a:ea typeface="Times New Roman" panose="02020603050405020304" pitchFamily="18" charset="0"/>
              </a:rPr>
              <a:t>for</a:t>
            </a:r>
            <a:r>
              <a:rPr lang="en-US" sz="2000" spc="-30" dirty="0">
                <a:solidFill>
                  <a:schemeClr val="bg1"/>
                </a:solidFill>
                <a:effectLst/>
                <a:latin typeface="Times New Roman" panose="02020603050405020304" pitchFamily="18" charset="0"/>
                <a:ea typeface="Times New Roman" panose="02020603050405020304" pitchFamily="18" charset="0"/>
              </a:rPr>
              <a:t> </a:t>
            </a:r>
            <a:r>
              <a:rPr lang="en-US" sz="2000" dirty="0">
                <a:solidFill>
                  <a:schemeClr val="bg1"/>
                </a:solidFill>
                <a:effectLst/>
                <a:latin typeface="Times New Roman" panose="02020603050405020304" pitchFamily="18" charset="0"/>
                <a:ea typeface="Times New Roman" panose="02020603050405020304" pitchFamily="18" charset="0"/>
              </a:rPr>
              <a:t>training</a:t>
            </a:r>
            <a:r>
              <a:rPr lang="en-US" sz="2000" spc="-25" dirty="0">
                <a:solidFill>
                  <a:schemeClr val="bg1"/>
                </a:solidFill>
                <a:effectLst/>
                <a:latin typeface="Times New Roman" panose="02020603050405020304" pitchFamily="18" charset="0"/>
                <a:ea typeface="Times New Roman" panose="02020603050405020304" pitchFamily="18" charset="0"/>
              </a:rPr>
              <a:t> </a:t>
            </a:r>
            <a:r>
              <a:rPr lang="en-US" sz="2000" dirty="0">
                <a:solidFill>
                  <a:schemeClr val="bg1"/>
                </a:solidFill>
                <a:effectLst/>
                <a:latin typeface="Times New Roman" panose="02020603050405020304" pitchFamily="18" charset="0"/>
                <a:ea typeface="Times New Roman" panose="02020603050405020304" pitchFamily="18" charset="0"/>
              </a:rPr>
              <a:t>the</a:t>
            </a:r>
            <a:r>
              <a:rPr lang="en-US" sz="2000" spc="-30" dirty="0">
                <a:solidFill>
                  <a:schemeClr val="bg1"/>
                </a:solidFill>
                <a:effectLst/>
                <a:latin typeface="Times New Roman" panose="02020603050405020304" pitchFamily="18" charset="0"/>
                <a:ea typeface="Times New Roman" panose="02020603050405020304" pitchFamily="18" charset="0"/>
              </a:rPr>
              <a:t> </a:t>
            </a:r>
            <a:r>
              <a:rPr lang="en-US" sz="2000" spc="-10" dirty="0">
                <a:solidFill>
                  <a:schemeClr val="bg1"/>
                </a:solidFill>
                <a:effectLst/>
                <a:latin typeface="Times New Roman" panose="02020603050405020304" pitchFamily="18" charset="0"/>
                <a:ea typeface="Times New Roman" panose="02020603050405020304" pitchFamily="18" charset="0"/>
              </a:rPr>
              <a:t>model</a:t>
            </a:r>
            <a:endParaRPr lang="en-IN" sz="2000" dirty="0">
              <a:solidFill>
                <a:schemeClr val="bg1"/>
              </a:solidFill>
            </a:endParaRPr>
          </a:p>
        </p:txBody>
      </p:sp>
    </p:spTree>
    <p:extLst>
      <p:ext uri="{BB962C8B-B14F-4D97-AF65-F5344CB8AC3E}">
        <p14:creationId xmlns:p14="http://schemas.microsoft.com/office/powerpoint/2010/main" val="368186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2566035" cy="2669540"/>
          </a:xfrm>
          <a:custGeom>
            <a:avLst/>
            <a:gdLst/>
            <a:ahLst/>
            <a:cxnLst/>
            <a:rect l="l" t="t" r="r" b="b"/>
            <a:pathLst>
              <a:path w="2566035" h="2669540">
                <a:moveTo>
                  <a:pt x="1634963" y="0"/>
                </a:moveTo>
                <a:lnTo>
                  <a:pt x="19854" y="0"/>
                </a:lnTo>
                <a:lnTo>
                  <a:pt x="0" y="19854"/>
                </a:lnTo>
                <a:lnTo>
                  <a:pt x="0" y="1841659"/>
                </a:lnTo>
                <a:lnTo>
                  <a:pt x="827410" y="2669069"/>
                </a:lnTo>
                <a:lnTo>
                  <a:pt x="2565717" y="930756"/>
                </a:lnTo>
                <a:lnTo>
                  <a:pt x="1634963" y="0"/>
                </a:lnTo>
                <a:close/>
              </a:path>
            </a:pathLst>
          </a:custGeom>
          <a:solidFill>
            <a:srgbClr val="484C68"/>
          </a:solidFill>
        </p:spPr>
        <p:txBody>
          <a:bodyPr wrap="square" lIns="0" tIns="0" rIns="0" bIns="0" rtlCol="0"/>
          <a:lstStyle/>
          <a:p>
            <a:endParaRPr/>
          </a:p>
        </p:txBody>
      </p:sp>
      <p:grpSp>
        <p:nvGrpSpPr>
          <p:cNvPr id="3" name="object 3"/>
          <p:cNvGrpSpPr/>
          <p:nvPr/>
        </p:nvGrpSpPr>
        <p:grpSpPr>
          <a:xfrm>
            <a:off x="0" y="2994939"/>
            <a:ext cx="7437755" cy="7292340"/>
            <a:chOff x="0" y="2994939"/>
            <a:chExt cx="7437755" cy="7292340"/>
          </a:xfrm>
        </p:grpSpPr>
        <p:sp>
          <p:nvSpPr>
            <p:cNvPr id="4" name="object 4"/>
            <p:cNvSpPr/>
            <p:nvPr/>
          </p:nvSpPr>
          <p:spPr>
            <a:xfrm>
              <a:off x="989096" y="6364935"/>
              <a:ext cx="6448425" cy="3922395"/>
            </a:xfrm>
            <a:custGeom>
              <a:avLst/>
              <a:gdLst/>
              <a:ahLst/>
              <a:cxnLst/>
              <a:rect l="l" t="t" r="r" b="b"/>
              <a:pathLst>
                <a:path w="6448425" h="3922395">
                  <a:moveTo>
                    <a:pt x="3225462" y="0"/>
                  </a:moveTo>
                  <a:lnTo>
                    <a:pt x="0" y="3224212"/>
                  </a:lnTo>
                  <a:lnTo>
                    <a:pt x="698120" y="3922062"/>
                  </a:lnTo>
                  <a:lnTo>
                    <a:pt x="5750849" y="3922062"/>
                  </a:lnTo>
                  <a:lnTo>
                    <a:pt x="6448424" y="3224206"/>
                  </a:lnTo>
                  <a:lnTo>
                    <a:pt x="3225462" y="0"/>
                  </a:lnTo>
                  <a:close/>
                </a:path>
              </a:pathLst>
            </a:custGeom>
            <a:solidFill>
              <a:srgbClr val="484C68"/>
            </a:solidFill>
          </p:spPr>
          <p:txBody>
            <a:bodyPr wrap="square" lIns="0" tIns="0" rIns="0" bIns="0" rtlCol="0"/>
            <a:lstStyle/>
            <a:p>
              <a:endParaRPr/>
            </a:p>
          </p:txBody>
        </p:sp>
        <p:sp>
          <p:nvSpPr>
            <p:cNvPr id="5" name="object 5"/>
            <p:cNvSpPr/>
            <p:nvPr/>
          </p:nvSpPr>
          <p:spPr>
            <a:xfrm>
              <a:off x="0" y="2994939"/>
              <a:ext cx="4050029" cy="6448425"/>
            </a:xfrm>
            <a:custGeom>
              <a:avLst/>
              <a:gdLst/>
              <a:ahLst/>
              <a:cxnLst/>
              <a:rect l="l" t="t" r="r" b="b"/>
              <a:pathLst>
                <a:path w="4050029" h="6448425">
                  <a:moveTo>
                    <a:pt x="825817" y="0"/>
                  </a:moveTo>
                  <a:lnTo>
                    <a:pt x="0" y="826136"/>
                  </a:lnTo>
                  <a:lnTo>
                    <a:pt x="0" y="5622919"/>
                  </a:lnTo>
                  <a:lnTo>
                    <a:pt x="825817" y="6448416"/>
                  </a:lnTo>
                  <a:lnTo>
                    <a:pt x="4050029" y="3225456"/>
                  </a:lnTo>
                  <a:lnTo>
                    <a:pt x="825817" y="0"/>
                  </a:lnTo>
                  <a:close/>
                </a:path>
              </a:pathLst>
            </a:custGeom>
            <a:solidFill>
              <a:srgbClr val="70B1DA"/>
            </a:solidFill>
          </p:spPr>
          <p:txBody>
            <a:bodyPr wrap="square" lIns="0" tIns="0" rIns="0" bIns="0" rtlCol="0"/>
            <a:lstStyle/>
            <a:p>
              <a:endParaRPr/>
            </a:p>
          </p:txBody>
        </p:sp>
      </p:grpSp>
      <p:sp>
        <p:nvSpPr>
          <p:cNvPr id="6" name="object 6"/>
          <p:cNvSpPr txBox="1">
            <a:spLocks noGrp="1"/>
          </p:cNvSpPr>
          <p:nvPr>
            <p:ph type="title"/>
          </p:nvPr>
        </p:nvSpPr>
        <p:spPr>
          <a:xfrm>
            <a:off x="1899285" y="1722485"/>
            <a:ext cx="8171815" cy="745717"/>
          </a:xfrm>
          <a:prstGeom prst="rect">
            <a:avLst/>
          </a:prstGeom>
        </p:spPr>
        <p:txBody>
          <a:bodyPr vert="horz" wrap="square" lIns="0" tIns="124460" rIns="0" bIns="0" rtlCol="0">
            <a:spAutoFit/>
          </a:bodyPr>
          <a:lstStyle/>
          <a:p>
            <a:pPr marL="12700" marR="5080">
              <a:lnSpc>
                <a:spcPts val="4430"/>
              </a:lnSpc>
              <a:spcBef>
                <a:spcPts val="980"/>
              </a:spcBef>
            </a:pPr>
            <a:r>
              <a:rPr lang="en-IN" sz="6750" spc="130" dirty="0"/>
              <a:t>Algorithm</a:t>
            </a:r>
            <a:endParaRPr sz="6750" spc="130" dirty="0"/>
          </a:p>
        </p:txBody>
      </p:sp>
      <p:sp>
        <p:nvSpPr>
          <p:cNvPr id="8" name="object 8"/>
          <p:cNvSpPr/>
          <p:nvPr/>
        </p:nvSpPr>
        <p:spPr>
          <a:xfrm>
            <a:off x="1915467" y="2511977"/>
            <a:ext cx="3882083" cy="114854"/>
          </a:xfrm>
          <a:custGeom>
            <a:avLst/>
            <a:gdLst/>
            <a:ahLst/>
            <a:cxnLst/>
            <a:rect l="l" t="t" r="r" b="b"/>
            <a:pathLst>
              <a:path w="3571875" h="95250">
                <a:moveTo>
                  <a:pt x="3571875" y="0"/>
                </a:moveTo>
                <a:lnTo>
                  <a:pt x="0" y="0"/>
                </a:lnTo>
                <a:lnTo>
                  <a:pt x="0" y="95250"/>
                </a:lnTo>
                <a:lnTo>
                  <a:pt x="3571875" y="95250"/>
                </a:lnTo>
                <a:lnTo>
                  <a:pt x="3571875" y="0"/>
                </a:lnTo>
                <a:close/>
              </a:path>
            </a:pathLst>
          </a:custGeom>
          <a:solidFill>
            <a:srgbClr val="70B1DA"/>
          </a:solidFill>
        </p:spPr>
        <p:txBody>
          <a:bodyPr wrap="square" lIns="0" tIns="0" rIns="0" bIns="0" rtlCol="0"/>
          <a:lstStyle/>
          <a:p>
            <a:endParaRPr/>
          </a:p>
        </p:txBody>
      </p:sp>
      <p:sp>
        <p:nvSpPr>
          <p:cNvPr id="12" name="TextBox 11">
            <a:extLst>
              <a:ext uri="{FF2B5EF4-FFF2-40B4-BE49-F238E27FC236}">
                <a16:creationId xmlns:a16="http://schemas.microsoft.com/office/drawing/2014/main" id="{15F06FBE-6319-D370-364C-B228F6FB2F84}"/>
              </a:ext>
            </a:extLst>
          </p:cNvPr>
          <p:cNvSpPr txBox="1"/>
          <p:nvPr/>
        </p:nvSpPr>
        <p:spPr>
          <a:xfrm>
            <a:off x="1841500" y="3038714"/>
            <a:ext cx="15470104" cy="6740307"/>
          </a:xfrm>
          <a:prstGeom prst="rect">
            <a:avLst/>
          </a:prstGeom>
          <a:noFill/>
        </p:spPr>
        <p:txBody>
          <a:bodyPr wrap="square" rtlCol="0">
            <a:spAutoFit/>
          </a:bodyPr>
          <a:lstStyle/>
          <a:p>
            <a:pPr algn="just">
              <a:buFont typeface="Arial" panose="020B0604020202020204" pitchFamily="34" charset="0"/>
              <a:buChar char="•"/>
            </a:pPr>
            <a:r>
              <a:rPr lang="en-US" sz="2400" b="0" i="0" dirty="0">
                <a:solidFill>
                  <a:schemeClr val="bg1"/>
                </a:solidFill>
                <a:effectLst/>
                <a:latin typeface="Times New Roman" panose="02020603050405020304" pitchFamily="18" charset="0"/>
                <a:cs typeface="Times New Roman" panose="02020603050405020304" pitchFamily="18" charset="0"/>
              </a:rPr>
              <a:t>Import necessary libraries including pandas, </a:t>
            </a:r>
            <a:r>
              <a:rPr lang="en-US" sz="2400" b="0" i="0" dirty="0" err="1">
                <a:solidFill>
                  <a:schemeClr val="bg1"/>
                </a:solidFill>
                <a:effectLst/>
                <a:latin typeface="Times New Roman" panose="02020603050405020304" pitchFamily="18" charset="0"/>
                <a:cs typeface="Times New Roman" panose="02020603050405020304" pitchFamily="18" charset="0"/>
              </a:rPr>
              <a:t>numpy</a:t>
            </a:r>
            <a:r>
              <a:rPr lang="en-US" sz="2400" b="0" i="0" dirty="0">
                <a:solidFill>
                  <a:schemeClr val="bg1"/>
                </a:solidFill>
                <a:effectLst/>
                <a:latin typeface="Times New Roman" panose="02020603050405020304" pitchFamily="18" charset="0"/>
                <a:cs typeface="Times New Roman" panose="02020603050405020304" pitchFamily="18" charset="0"/>
              </a:rPr>
              <a:t>, scikit-learn, TensorFlow, </a:t>
            </a:r>
            <a:r>
              <a:rPr lang="en-US" sz="2400" b="0" i="0" dirty="0" err="1">
                <a:solidFill>
                  <a:schemeClr val="bg1"/>
                </a:solidFill>
                <a:effectLst/>
                <a:latin typeface="Times New Roman" panose="02020603050405020304" pitchFamily="18" charset="0"/>
                <a:cs typeface="Times New Roman" panose="02020603050405020304" pitchFamily="18" charset="0"/>
              </a:rPr>
              <a:t>Keras</a:t>
            </a:r>
            <a:r>
              <a:rPr lang="en-US" sz="2400" b="0" i="0" dirty="0">
                <a:solidFill>
                  <a:schemeClr val="bg1"/>
                </a:solidFill>
                <a:effectLst/>
                <a:latin typeface="Times New Roman" panose="02020603050405020304" pitchFamily="18" charset="0"/>
                <a:cs typeface="Times New Roman" panose="02020603050405020304" pitchFamily="18" charset="0"/>
              </a:rPr>
              <a:t>, </a:t>
            </a:r>
            <a:r>
              <a:rPr lang="en-US" sz="2400" b="0" i="0" dirty="0" err="1">
                <a:solidFill>
                  <a:schemeClr val="bg1"/>
                </a:solidFill>
                <a:effectLst/>
                <a:latin typeface="Times New Roman" panose="02020603050405020304" pitchFamily="18" charset="0"/>
                <a:cs typeface="Times New Roman" panose="02020603050405020304" pitchFamily="18" charset="0"/>
              </a:rPr>
              <a:t>yfinance</a:t>
            </a:r>
            <a:r>
              <a:rPr lang="en-US" sz="2400" b="0" i="0" dirty="0">
                <a:solidFill>
                  <a:schemeClr val="bg1"/>
                </a:solidFill>
                <a:effectLst/>
                <a:latin typeface="Times New Roman" panose="02020603050405020304" pitchFamily="18" charset="0"/>
                <a:cs typeface="Times New Roman" panose="02020603050405020304" pitchFamily="18" charset="0"/>
              </a:rPr>
              <a:t>, datetime, and matplotlib.</a:t>
            </a:r>
          </a:p>
          <a:p>
            <a:pPr algn="just">
              <a:buFont typeface="Arial" panose="020B0604020202020204" pitchFamily="34" charset="0"/>
              <a:buChar char="•"/>
            </a:pPr>
            <a:endParaRPr lang="en-US" sz="2400" b="0" i="0" dirty="0">
              <a:solidFill>
                <a:schemeClr val="bg1"/>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b="0" i="0" dirty="0">
                <a:solidFill>
                  <a:schemeClr val="bg1"/>
                </a:solidFill>
                <a:effectLst/>
                <a:latin typeface="Times New Roman" panose="02020603050405020304" pitchFamily="18" charset="0"/>
                <a:cs typeface="Times New Roman" panose="02020603050405020304" pitchFamily="18" charset="0"/>
              </a:rPr>
              <a:t>Define functions to build an LSTM neural network model using </a:t>
            </a:r>
            <a:r>
              <a:rPr lang="en-US" sz="2400" b="0" i="0" dirty="0" err="1">
                <a:solidFill>
                  <a:schemeClr val="bg1"/>
                </a:solidFill>
                <a:effectLst/>
                <a:latin typeface="Times New Roman" panose="02020603050405020304" pitchFamily="18" charset="0"/>
                <a:cs typeface="Times New Roman" panose="02020603050405020304" pitchFamily="18" charset="0"/>
              </a:rPr>
              <a:t>Keras</a:t>
            </a:r>
            <a:r>
              <a:rPr lang="en-US" sz="2400" b="0" i="0" dirty="0">
                <a:solidFill>
                  <a:schemeClr val="bg1"/>
                </a:solidFill>
                <a:effectLst/>
                <a:latin typeface="Times New Roman" panose="02020603050405020304" pitchFamily="18" charset="0"/>
                <a:cs typeface="Times New Roman" panose="02020603050405020304" pitchFamily="18" charset="0"/>
              </a:rPr>
              <a:t>.</a:t>
            </a:r>
          </a:p>
          <a:p>
            <a:pPr algn="just">
              <a:buFont typeface="Arial" panose="020B0604020202020204" pitchFamily="34" charset="0"/>
              <a:buChar char="•"/>
            </a:pPr>
            <a:endParaRPr lang="en-US" sz="2400" b="0" i="0" dirty="0">
              <a:solidFill>
                <a:schemeClr val="bg1"/>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b="0" i="0" dirty="0">
                <a:solidFill>
                  <a:schemeClr val="bg1"/>
                </a:solidFill>
                <a:effectLst/>
                <a:latin typeface="Times New Roman" panose="02020603050405020304" pitchFamily="18" charset="0"/>
                <a:cs typeface="Times New Roman" panose="02020603050405020304" pitchFamily="18" charset="0"/>
              </a:rPr>
              <a:t>Train the model using training data scaled with </a:t>
            </a:r>
            <a:r>
              <a:rPr lang="en-US" sz="2400" b="0" i="0" dirty="0" err="1">
                <a:solidFill>
                  <a:schemeClr val="bg1"/>
                </a:solidFill>
                <a:effectLst/>
                <a:latin typeface="Times New Roman" panose="02020603050405020304" pitchFamily="18" charset="0"/>
                <a:cs typeface="Times New Roman" panose="02020603050405020304" pitchFamily="18" charset="0"/>
              </a:rPr>
              <a:t>MinMaxScaler</a:t>
            </a:r>
            <a:r>
              <a:rPr lang="en-US" sz="2400" b="0" i="0" dirty="0">
                <a:solidFill>
                  <a:schemeClr val="bg1"/>
                </a:solidFill>
                <a:effectLst/>
                <a:latin typeface="Times New Roman" panose="02020603050405020304" pitchFamily="18" charset="0"/>
                <a:cs typeface="Times New Roman" panose="02020603050405020304" pitchFamily="18" charset="0"/>
              </a:rPr>
              <a:t> and sequences for input features and target values.</a:t>
            </a:r>
          </a:p>
          <a:p>
            <a:pPr algn="just">
              <a:buFont typeface="Arial" panose="020B0604020202020204" pitchFamily="34" charset="0"/>
              <a:buChar char="•"/>
            </a:pPr>
            <a:endParaRPr lang="en-US" sz="2400" b="0" i="0" dirty="0">
              <a:solidFill>
                <a:schemeClr val="bg1"/>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b="0" i="0" dirty="0">
                <a:solidFill>
                  <a:schemeClr val="bg1"/>
                </a:solidFill>
                <a:effectLst/>
                <a:latin typeface="Times New Roman" panose="02020603050405020304" pitchFamily="18" charset="0"/>
                <a:cs typeface="Times New Roman" panose="02020603050405020304" pitchFamily="18" charset="0"/>
              </a:rPr>
              <a:t>Test the trained model using test data obtained from Yahoo Finance and evaluate its accuracy.</a:t>
            </a:r>
          </a:p>
          <a:p>
            <a:pPr algn="just">
              <a:buFont typeface="Arial" panose="020B0604020202020204" pitchFamily="34" charset="0"/>
              <a:buChar char="•"/>
            </a:pPr>
            <a:endParaRPr lang="en-US" sz="2400" b="0" i="0" dirty="0">
              <a:solidFill>
                <a:schemeClr val="bg1"/>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b="0" i="0" dirty="0">
                <a:solidFill>
                  <a:schemeClr val="bg1"/>
                </a:solidFill>
                <a:effectLst/>
                <a:latin typeface="Times New Roman" panose="02020603050405020304" pitchFamily="18" charset="0"/>
                <a:cs typeface="Times New Roman" panose="02020603050405020304" pitchFamily="18" charset="0"/>
              </a:rPr>
              <a:t>Download historical stock price data from Yahoo Finance for a specified company (e.g., AAPL) and time range.</a:t>
            </a:r>
          </a:p>
          <a:p>
            <a:pPr algn="just">
              <a:buFont typeface="Arial" panose="020B0604020202020204" pitchFamily="34" charset="0"/>
              <a:buChar char="•"/>
            </a:pPr>
            <a:endParaRPr lang="en-US" sz="2400" b="0" i="0" dirty="0">
              <a:solidFill>
                <a:schemeClr val="bg1"/>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b="0" i="0" dirty="0">
                <a:solidFill>
                  <a:schemeClr val="bg1"/>
                </a:solidFill>
                <a:effectLst/>
                <a:latin typeface="Times New Roman" panose="02020603050405020304" pitchFamily="18" charset="0"/>
                <a:cs typeface="Times New Roman" panose="02020603050405020304" pitchFamily="18" charset="0"/>
              </a:rPr>
              <a:t>Scale the data, prepare training sequences, build LSTM models, train them, and save them to disk for different attributes.</a:t>
            </a:r>
          </a:p>
          <a:p>
            <a:pPr algn="just">
              <a:buFont typeface="Arial" panose="020B0604020202020204" pitchFamily="34" charset="0"/>
              <a:buChar char="•"/>
            </a:pPr>
            <a:endParaRPr lang="en-US" sz="2400" b="0" i="0" dirty="0">
              <a:solidFill>
                <a:schemeClr val="bg1"/>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b="0" i="0" dirty="0">
                <a:solidFill>
                  <a:schemeClr val="bg1"/>
                </a:solidFill>
                <a:effectLst/>
                <a:latin typeface="Times New Roman" panose="02020603050405020304" pitchFamily="18" charset="0"/>
                <a:cs typeface="Times New Roman" panose="02020603050405020304" pitchFamily="18" charset="0"/>
              </a:rPr>
              <a:t>Evaluate model accuracy for each attribute using test data and print the results.</a:t>
            </a:r>
          </a:p>
          <a:p>
            <a:pPr algn="just">
              <a:buFont typeface="Arial" panose="020B0604020202020204" pitchFamily="34" charset="0"/>
              <a:buChar char="•"/>
            </a:pPr>
            <a:endParaRPr lang="en-US" sz="2400" b="0" i="0" dirty="0">
              <a:solidFill>
                <a:schemeClr val="bg1"/>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b="0" i="0" dirty="0">
                <a:solidFill>
                  <a:schemeClr val="bg1"/>
                </a:solidFill>
                <a:effectLst/>
                <a:latin typeface="Times New Roman" panose="02020603050405020304" pitchFamily="18" charset="0"/>
                <a:cs typeface="Times New Roman" panose="02020603050405020304" pitchFamily="18" charset="0"/>
              </a:rPr>
              <a:t>Plot actual vs. predicted prices for visualization.</a:t>
            </a:r>
          </a:p>
          <a:p>
            <a:pPr algn="just">
              <a:buFont typeface="Arial" panose="020B0604020202020204" pitchFamily="34" charset="0"/>
              <a:buChar char="•"/>
            </a:pPr>
            <a:endParaRPr lang="en-US" sz="2400" b="0" i="0" dirty="0">
              <a:solidFill>
                <a:schemeClr val="bg1"/>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b="0" i="0" dirty="0">
                <a:solidFill>
                  <a:schemeClr val="bg1"/>
                </a:solidFill>
                <a:effectLst/>
                <a:latin typeface="Times New Roman" panose="02020603050405020304" pitchFamily="18" charset="0"/>
                <a:cs typeface="Times New Roman" panose="02020603050405020304" pitchFamily="18" charset="0"/>
              </a:rPr>
              <a:t>Use the trained model to predict the next day's stock price by scaling the real data, reshaping it to match the model input shape, predicting the next day's price, and inverse transforming the prediction to get the actual price.</a:t>
            </a:r>
          </a:p>
        </p:txBody>
      </p:sp>
    </p:spTree>
    <p:extLst>
      <p:ext uri="{BB962C8B-B14F-4D97-AF65-F5344CB8AC3E}">
        <p14:creationId xmlns:p14="http://schemas.microsoft.com/office/powerpoint/2010/main" val="4903751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851</TotalTime>
  <Words>2371</Words>
  <Application>Microsoft Office PowerPoint</Application>
  <PresentationFormat>Custom</PresentationFormat>
  <Paragraphs>134</Paragraphs>
  <Slides>26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Aptos</vt:lpstr>
      <vt:lpstr>Arial</vt:lpstr>
      <vt:lpstr>Calibri</vt:lpstr>
      <vt:lpstr>Cambria</vt:lpstr>
      <vt:lpstr>Segoe UI Semibold</vt:lpstr>
      <vt:lpstr>Segoe UI Variable Text</vt:lpstr>
      <vt:lpstr>Söhne</vt:lpstr>
      <vt:lpstr>Times New Roman</vt:lpstr>
      <vt:lpstr>Wingdings</vt:lpstr>
      <vt:lpstr>Office Theme</vt:lpstr>
      <vt:lpstr>PowerPoint Presentation</vt:lpstr>
      <vt:lpstr>ABSTRACT</vt:lpstr>
      <vt:lpstr>PROBLEM STATEMENT</vt:lpstr>
      <vt:lpstr>LITERATURE REVIEW</vt:lpstr>
      <vt:lpstr>Basic Stock Terms</vt:lpstr>
      <vt:lpstr>LSTM</vt:lpstr>
      <vt:lpstr>Libraries</vt:lpstr>
      <vt:lpstr>Work Flow</vt:lpstr>
      <vt:lpstr>Algorithm</vt:lpstr>
      <vt:lpstr>PowerPoint Presentation</vt:lpstr>
      <vt:lpstr>PowerPoint Presentation</vt:lpstr>
      <vt:lpstr>Dataset</vt:lpstr>
      <vt:lpstr>PowerPoint Presentation</vt:lpstr>
      <vt:lpstr>Data Normalization</vt:lpstr>
      <vt:lpstr>Accuracy Calculation</vt:lpstr>
      <vt:lpstr>Accuracy Calculation</vt:lpstr>
      <vt:lpstr>Technologies</vt:lpstr>
      <vt:lpstr>Web Interface</vt:lpstr>
      <vt:lpstr>Web Interface</vt:lpstr>
      <vt:lpstr>Results</vt:lpstr>
      <vt:lpstr>Results</vt:lpstr>
      <vt:lpstr>Results</vt:lpstr>
      <vt:lpstr>Results</vt:lpstr>
      <vt:lpstr>Conclusion</vt:lpstr>
      <vt:lpstr>References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Veerendra Vallabasetti</cp:lastModifiedBy>
  <cp:revision>14</cp:revision>
  <dcterms:created xsi:type="dcterms:W3CDTF">2024-03-13T19:28:45Z</dcterms:created>
  <dcterms:modified xsi:type="dcterms:W3CDTF">2024-05-03T16:19:55Z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2024-03-13T00:00:00Z</vt:filetime>
  </property>
  <property fmtid="{D5CDD505-2E9C-101B-9397-08002B2CF9AE}" pid="3" name="Creator">
    <vt:lpwstr>Chromium</vt:lpwstr>
  </property>
  <property fmtid="{D5CDD505-2E9C-101B-9397-08002B2CF9AE}" pid="4" name="LastSaved">
    <vt:filetime>2024-03-13T00:00:00Z</vt:filetime>
  </property>
</Properties>
</file>